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99" r:id="rId1"/>
  </p:sldMasterIdLst>
  <p:notesMasterIdLst>
    <p:notesMasterId r:id="rId30"/>
  </p:notesMasterIdLst>
  <p:sldIdLst>
    <p:sldId id="256" r:id="rId2"/>
    <p:sldId id="285" r:id="rId3"/>
    <p:sldId id="258" r:id="rId4"/>
    <p:sldId id="288" r:id="rId5"/>
    <p:sldId id="289" r:id="rId6"/>
    <p:sldId id="286" r:id="rId7"/>
    <p:sldId id="261" r:id="rId8"/>
    <p:sldId id="262" r:id="rId9"/>
    <p:sldId id="264" r:id="rId10"/>
    <p:sldId id="282" r:id="rId11"/>
    <p:sldId id="265" r:id="rId12"/>
    <p:sldId id="272" r:id="rId13"/>
    <p:sldId id="273" r:id="rId14"/>
    <p:sldId id="275" r:id="rId15"/>
    <p:sldId id="306" r:id="rId16"/>
    <p:sldId id="305" r:id="rId17"/>
    <p:sldId id="291" r:id="rId18"/>
    <p:sldId id="295" r:id="rId19"/>
    <p:sldId id="292" r:id="rId20"/>
    <p:sldId id="294" r:id="rId21"/>
    <p:sldId id="299" r:id="rId22"/>
    <p:sldId id="293" r:id="rId23"/>
    <p:sldId id="296" r:id="rId24"/>
    <p:sldId id="298" r:id="rId25"/>
    <p:sldId id="297" r:id="rId26"/>
    <p:sldId id="302" r:id="rId27"/>
    <p:sldId id="304" r:id="rId28"/>
    <p:sldId id="280" r:id="rId29"/>
  </p:sldIdLst>
  <p:sldSz cx="12192000" cy="6858000"/>
  <p:notesSz cx="6858000" cy="9144000"/>
  <p:embeddedFontLst>
    <p:embeddedFont>
      <p:font typeface="Noto Sans CJK KR Medium" panose="020B0600000000000000" pitchFamily="34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Noto Sans CJK KR Black" panose="020B0A00000000000000" pitchFamily="34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5F7"/>
    <a:srgbClr val="215CA5"/>
    <a:srgbClr val="FFFFFF"/>
    <a:srgbClr val="337CD6"/>
    <a:srgbClr val="85B0E6"/>
    <a:srgbClr val="9AAFDA"/>
    <a:srgbClr val="BFBFBF"/>
    <a:srgbClr val="80B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9"/>
    <p:restoredTop sz="89662" autoAdjust="0"/>
  </p:normalViewPr>
  <p:slideViewPr>
    <p:cSldViewPr snapToGrid="0" snapToObjects="1">
      <p:cViewPr varScale="1">
        <p:scale>
          <a:sx n="112" d="100"/>
          <a:sy n="112" d="100"/>
        </p:scale>
        <p:origin x="606" y="96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4191B71-BAD5-475A-85F8-921C46FB994D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039E49D-C04E-4263-BD98-E9DD475349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39E49D-C04E-4263-BD98-E9DD475349D9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39E49D-C04E-4263-BD98-E9DD475349D9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039E49D-C04E-4263-BD98-E9DD475349D9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4476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039E49D-C04E-4263-BD98-E9DD475349D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2020-12-13(Sun)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7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/>
          <p:cNvGrpSpPr/>
          <p:nvPr/>
        </p:nvGrpSpPr>
        <p:grpSpPr>
          <a:xfrm flipV="1">
            <a:off x="1143956" y="5121908"/>
            <a:ext cx="10801350" cy="36004"/>
            <a:chOff x="1717587" y="7938378"/>
            <a:chExt cx="22485948" cy="20848"/>
          </a:xfrm>
        </p:grpSpPr>
        <p:pic>
          <p:nvPicPr>
            <p:cNvPr id="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143956" y="2276257"/>
            <a:ext cx="507639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>
                <a:solidFill>
                  <a:schemeClr val="lt1"/>
                </a:solidFill>
                <a:latin typeface="Noto Sans CJK KR Medium"/>
                <a:ea typeface="Noto Sans CJK KR Medium"/>
              </a:rPr>
              <a:t>Electric car</a:t>
            </a:r>
          </a:p>
          <a:p>
            <a:pPr>
              <a:defRPr/>
            </a:pPr>
            <a:r>
              <a:rPr lang="en-US" altLang="ko-KR" sz="5000">
                <a:solidFill>
                  <a:schemeClr val="lt1"/>
                </a:solidFill>
                <a:latin typeface="Noto Sans CJK KR Medium"/>
                <a:ea typeface="Noto Sans CJK KR Medium"/>
              </a:rPr>
              <a:t>Map Service</a:t>
            </a:r>
            <a:r>
              <a:rPr lang="en-US" altLang="ko-KR">
                <a:latin typeface="Noto Sans CJK KR Medium"/>
                <a:ea typeface="Noto Sans CJK KR Medium"/>
              </a:rPr>
              <a:t> 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25192" y="5168628"/>
            <a:ext cx="1949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Noto Sans CJK KR Medium"/>
              <a:ea typeface="Noto Sans CJK KR Medium"/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김병우</a:t>
            </a: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신민하</a:t>
            </a: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김지환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956" y="4062109"/>
            <a:ext cx="14163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smtClean="0">
                <a:solidFill>
                  <a:schemeClr val="lt1"/>
                </a:solidFill>
                <a:latin typeface="Noto Sans CJK KR Medium"/>
                <a:ea typeface="Noto Sans CJK KR Medium"/>
              </a:rPr>
              <a:t>전기차인포</a:t>
            </a: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049471" y="492602"/>
            <a:ext cx="2408937" cy="4303347"/>
            <a:chOff x="1517351" y="2085269"/>
            <a:chExt cx="2408937" cy="4303347"/>
          </a:xfrm>
        </p:grpSpPr>
        <p:pic>
          <p:nvPicPr>
            <p:cNvPr id="234" name="그림 2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593" y="5031503"/>
              <a:ext cx="295275" cy="247650"/>
            </a:xfrm>
            <a:prstGeom prst="rect">
              <a:avLst/>
            </a:prstGeom>
          </p:spPr>
        </p:pic>
        <p:sp>
          <p:nvSpPr>
            <p:cNvPr id="235" name="직사각형 234"/>
            <p:cNvSpPr/>
            <p:nvPr/>
          </p:nvSpPr>
          <p:spPr>
            <a:xfrm>
              <a:off x="2615245" y="5031503"/>
              <a:ext cx="295275" cy="247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6" name="그림 2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17351" y="2085269"/>
              <a:ext cx="2408937" cy="4303347"/>
            </a:xfrm>
            <a:prstGeom prst="rect">
              <a:avLst/>
            </a:prstGeom>
          </p:spPr>
        </p:pic>
        <p:pic>
          <p:nvPicPr>
            <p:cNvPr id="237" name="그림 23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78062" y="2461663"/>
              <a:ext cx="2095784" cy="3627956"/>
            </a:xfrm>
            <a:prstGeom prst="rect">
              <a:avLst/>
            </a:prstGeom>
          </p:spPr>
        </p:pic>
        <p:sp>
          <p:nvSpPr>
            <p:cNvPr id="238" name="모서리가 둥근 직사각형 237"/>
            <p:cNvSpPr/>
            <p:nvPr/>
          </p:nvSpPr>
          <p:spPr>
            <a:xfrm>
              <a:off x="1811696" y="6056508"/>
              <a:ext cx="1847849" cy="198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9" name="모서리가 둥근 직사각형 238"/>
            <p:cNvSpPr/>
            <p:nvPr/>
          </p:nvSpPr>
          <p:spPr>
            <a:xfrm>
              <a:off x="2177659" y="2349718"/>
              <a:ext cx="1067789" cy="11241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0" name="모서리가 둥근 직사각형 239"/>
            <p:cNvSpPr/>
            <p:nvPr/>
          </p:nvSpPr>
          <p:spPr>
            <a:xfrm>
              <a:off x="1715655" y="2309599"/>
              <a:ext cx="313293" cy="18954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1" name="모서리가 둥근 직사각형 240"/>
            <p:cNvSpPr/>
            <p:nvPr/>
          </p:nvSpPr>
          <p:spPr>
            <a:xfrm>
              <a:off x="1850929" y="2207334"/>
              <a:ext cx="291296" cy="19822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2" name="모서리가 둥근 직사각형 241"/>
            <p:cNvSpPr/>
            <p:nvPr/>
          </p:nvSpPr>
          <p:spPr>
            <a:xfrm>
              <a:off x="3429871" y="2352082"/>
              <a:ext cx="342901" cy="19822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3" name="모서리가 둥근 직사각형 242"/>
            <p:cNvSpPr/>
            <p:nvPr/>
          </p:nvSpPr>
          <p:spPr>
            <a:xfrm>
              <a:off x="3235095" y="2335851"/>
              <a:ext cx="275109" cy="23068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4" name="모서리가 둥근 직사각형 243"/>
            <p:cNvSpPr/>
            <p:nvPr/>
          </p:nvSpPr>
          <p:spPr>
            <a:xfrm>
              <a:off x="3429588" y="5956825"/>
              <a:ext cx="342901" cy="19822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5" name="모서리가 둥근 직사각형 244"/>
            <p:cNvSpPr/>
            <p:nvPr/>
          </p:nvSpPr>
          <p:spPr>
            <a:xfrm>
              <a:off x="1781336" y="2309599"/>
              <a:ext cx="103528" cy="12301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6" name="모서리가 둥근 직사각형 245"/>
            <p:cNvSpPr/>
            <p:nvPr/>
          </p:nvSpPr>
          <p:spPr>
            <a:xfrm>
              <a:off x="1787794" y="5977218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7" name="모서리가 둥근 직사각형 246"/>
            <p:cNvSpPr/>
            <p:nvPr/>
          </p:nvSpPr>
          <p:spPr>
            <a:xfrm>
              <a:off x="1787794" y="6057992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8" name="모서리가 둥근 직사각형 247"/>
            <p:cNvSpPr/>
            <p:nvPr/>
          </p:nvSpPr>
          <p:spPr>
            <a:xfrm>
              <a:off x="1837748" y="6052482"/>
              <a:ext cx="94001" cy="6050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9" name="모서리가 둥근 직사각형 248"/>
            <p:cNvSpPr/>
            <p:nvPr/>
          </p:nvSpPr>
          <p:spPr>
            <a:xfrm>
              <a:off x="3651387" y="5935363"/>
              <a:ext cx="94001" cy="24282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0" name="모서리가 둥근 직사각형 249"/>
            <p:cNvSpPr/>
            <p:nvPr/>
          </p:nvSpPr>
          <p:spPr>
            <a:xfrm>
              <a:off x="2010536" y="2278031"/>
              <a:ext cx="144110" cy="17219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1" name="모서리가 둥근 직사각형 250"/>
            <p:cNvSpPr/>
            <p:nvPr/>
          </p:nvSpPr>
          <p:spPr>
            <a:xfrm>
              <a:off x="3319863" y="2221492"/>
              <a:ext cx="339682" cy="217507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2" name="모서리가 둥근 직사각형 251"/>
            <p:cNvSpPr/>
            <p:nvPr/>
          </p:nvSpPr>
          <p:spPr>
            <a:xfrm>
              <a:off x="3228745" y="2349953"/>
              <a:ext cx="56475" cy="55698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3" name="모서리가 둥근 직사각형 252"/>
            <p:cNvSpPr/>
            <p:nvPr/>
          </p:nvSpPr>
          <p:spPr>
            <a:xfrm>
              <a:off x="3573357" y="2387606"/>
              <a:ext cx="96428" cy="25667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4" name="모서리가 둥근 직사각형 253"/>
            <p:cNvSpPr/>
            <p:nvPr/>
          </p:nvSpPr>
          <p:spPr>
            <a:xfrm>
              <a:off x="3446800" y="2493706"/>
              <a:ext cx="143629" cy="11342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5" name="모서리가 둥근 직사각형 254"/>
            <p:cNvSpPr/>
            <p:nvPr/>
          </p:nvSpPr>
          <p:spPr>
            <a:xfrm>
              <a:off x="3573821" y="6062679"/>
              <a:ext cx="143629" cy="11342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6" name="모서리가 둥근 직사각형 255"/>
            <p:cNvSpPr/>
            <p:nvPr/>
          </p:nvSpPr>
          <p:spPr>
            <a:xfrm>
              <a:off x="3581553" y="2569531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7" name="모서리가 둥근 직사각형 256"/>
            <p:cNvSpPr/>
            <p:nvPr/>
          </p:nvSpPr>
          <p:spPr>
            <a:xfrm>
              <a:off x="2130819" y="2343998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8" name="모서리가 둥근 직사각형 257"/>
            <p:cNvSpPr/>
            <p:nvPr/>
          </p:nvSpPr>
          <p:spPr>
            <a:xfrm>
              <a:off x="2009650" y="2350579"/>
              <a:ext cx="58935" cy="12950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9" name="모서리가 둥근 직사각형 258"/>
            <p:cNvSpPr/>
            <p:nvPr/>
          </p:nvSpPr>
          <p:spPr>
            <a:xfrm>
              <a:off x="3340627" y="2236899"/>
              <a:ext cx="85559" cy="11672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0" name="모서리가 둥근 직사각형 259"/>
            <p:cNvSpPr/>
            <p:nvPr/>
          </p:nvSpPr>
          <p:spPr>
            <a:xfrm>
              <a:off x="1679065" y="2346799"/>
              <a:ext cx="208665" cy="7190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1" name="모서리가 둥근 직사각형 260"/>
            <p:cNvSpPr/>
            <p:nvPr/>
          </p:nvSpPr>
          <p:spPr>
            <a:xfrm>
              <a:off x="1678062" y="2400111"/>
              <a:ext cx="208665" cy="7190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2" name="모서리가 둥근 직사각형 261"/>
            <p:cNvSpPr/>
            <p:nvPr/>
          </p:nvSpPr>
          <p:spPr>
            <a:xfrm>
              <a:off x="3503245" y="2383411"/>
              <a:ext cx="187092" cy="175325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3" name="모서리가 둥근 직사각형 262"/>
            <p:cNvSpPr/>
            <p:nvPr/>
          </p:nvSpPr>
          <p:spPr>
            <a:xfrm>
              <a:off x="3307482" y="2256471"/>
              <a:ext cx="154984" cy="105321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4" name="모서리가 둥근 직사각형 263"/>
            <p:cNvSpPr/>
            <p:nvPr/>
          </p:nvSpPr>
          <p:spPr>
            <a:xfrm>
              <a:off x="1822754" y="2210206"/>
              <a:ext cx="58935" cy="12950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5" name="모서리가 둥근 직사각형 264"/>
            <p:cNvSpPr/>
            <p:nvPr/>
          </p:nvSpPr>
          <p:spPr>
            <a:xfrm>
              <a:off x="1769654" y="2244847"/>
              <a:ext cx="58935" cy="12950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6" name="모서리가 둥근 직사각형 265"/>
            <p:cNvSpPr/>
            <p:nvPr/>
          </p:nvSpPr>
          <p:spPr>
            <a:xfrm>
              <a:off x="3380787" y="2313418"/>
              <a:ext cx="106948" cy="105321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7" name="모서리가 둥근 직사각형 266"/>
            <p:cNvSpPr/>
            <p:nvPr/>
          </p:nvSpPr>
          <p:spPr>
            <a:xfrm>
              <a:off x="3615982" y="2341887"/>
              <a:ext cx="144258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8" name="모서리가 둥근 직사각형 267"/>
            <p:cNvSpPr/>
            <p:nvPr/>
          </p:nvSpPr>
          <p:spPr>
            <a:xfrm>
              <a:off x="3304668" y="2281066"/>
              <a:ext cx="56672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9" name="모서리가 둥근 직사각형 268"/>
            <p:cNvSpPr/>
            <p:nvPr/>
          </p:nvSpPr>
          <p:spPr>
            <a:xfrm>
              <a:off x="3307482" y="2208638"/>
              <a:ext cx="342901" cy="19822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0" name="모서리가 둥근 직사각형 269"/>
            <p:cNvSpPr/>
            <p:nvPr/>
          </p:nvSpPr>
          <p:spPr>
            <a:xfrm>
              <a:off x="3324242" y="2402129"/>
              <a:ext cx="346719" cy="194032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1" name="모서리가 둥근 직사각형 270"/>
            <p:cNvSpPr/>
            <p:nvPr/>
          </p:nvSpPr>
          <p:spPr>
            <a:xfrm>
              <a:off x="3423162" y="2378576"/>
              <a:ext cx="112129" cy="109078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2" name="모서리가 둥근 직사각형 271"/>
            <p:cNvSpPr/>
            <p:nvPr/>
          </p:nvSpPr>
          <p:spPr>
            <a:xfrm>
              <a:off x="3640282" y="2310612"/>
              <a:ext cx="112129" cy="109078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3" name="모서리가 둥근 직사각형 272"/>
            <p:cNvSpPr/>
            <p:nvPr/>
          </p:nvSpPr>
          <p:spPr>
            <a:xfrm>
              <a:off x="3606629" y="2283059"/>
              <a:ext cx="128664" cy="99022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4" name="모서리가 둥근 직사각형 273"/>
            <p:cNvSpPr/>
            <p:nvPr/>
          </p:nvSpPr>
          <p:spPr>
            <a:xfrm>
              <a:off x="3625102" y="2342327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5" name="모서리가 둥근 직사각형 274"/>
            <p:cNvSpPr/>
            <p:nvPr/>
          </p:nvSpPr>
          <p:spPr>
            <a:xfrm>
              <a:off x="1729359" y="2269498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1689413" y="2324037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7" name="모서리가 둥근 직사각형 276"/>
            <p:cNvSpPr/>
            <p:nvPr/>
          </p:nvSpPr>
          <p:spPr>
            <a:xfrm>
              <a:off x="1696957" y="2308135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8" name="모서리가 둥근 직사각형 277"/>
            <p:cNvSpPr/>
            <p:nvPr/>
          </p:nvSpPr>
          <p:spPr>
            <a:xfrm>
              <a:off x="1707024" y="2295414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9" name="모서리가 둥근 직사각형 278"/>
            <p:cNvSpPr/>
            <p:nvPr/>
          </p:nvSpPr>
          <p:spPr>
            <a:xfrm>
              <a:off x="1736465" y="2258904"/>
              <a:ext cx="135836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0" name="모서리가 둥근 직사각형 279"/>
            <p:cNvSpPr/>
            <p:nvPr/>
          </p:nvSpPr>
          <p:spPr>
            <a:xfrm>
              <a:off x="1716731" y="2281263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1" name="모서리가 둥근 직사각형 280"/>
            <p:cNvSpPr/>
            <p:nvPr/>
          </p:nvSpPr>
          <p:spPr>
            <a:xfrm>
              <a:off x="1783398" y="2231884"/>
              <a:ext cx="45719" cy="54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2" name="모서리가 둥근 직사각형 281"/>
            <p:cNvSpPr/>
            <p:nvPr/>
          </p:nvSpPr>
          <p:spPr>
            <a:xfrm>
              <a:off x="1716731" y="2276637"/>
              <a:ext cx="45719" cy="54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3" name="모서리가 둥근 직사각형 282"/>
            <p:cNvSpPr/>
            <p:nvPr/>
          </p:nvSpPr>
          <p:spPr>
            <a:xfrm>
              <a:off x="1764935" y="2238331"/>
              <a:ext cx="45719" cy="54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4" name="모서리가 둥근 직사각형 283"/>
            <p:cNvSpPr/>
            <p:nvPr/>
          </p:nvSpPr>
          <p:spPr>
            <a:xfrm>
              <a:off x="2026799" y="2298879"/>
              <a:ext cx="144110" cy="17219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2118415" y="2419142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2114557" y="2334482"/>
              <a:ext cx="85559" cy="7107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7" name="모서리가 둥근 직사각형 286"/>
            <p:cNvSpPr/>
            <p:nvPr/>
          </p:nvSpPr>
          <p:spPr>
            <a:xfrm>
              <a:off x="2133755" y="2321659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8" name="모서리가 둥근 직사각형 287"/>
            <p:cNvSpPr/>
            <p:nvPr/>
          </p:nvSpPr>
          <p:spPr>
            <a:xfrm>
              <a:off x="1748554" y="2249368"/>
              <a:ext cx="45719" cy="54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9" name="모서리가 둥근 직사각형 288"/>
            <p:cNvSpPr/>
            <p:nvPr/>
          </p:nvSpPr>
          <p:spPr>
            <a:xfrm>
              <a:off x="1774497" y="2233812"/>
              <a:ext cx="224890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0" name="모서리가 둥근 직사각형 289"/>
            <p:cNvSpPr/>
            <p:nvPr/>
          </p:nvSpPr>
          <p:spPr>
            <a:xfrm>
              <a:off x="1790402" y="2224283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1" name="모서리가 둥근 직사각형 290"/>
            <p:cNvSpPr/>
            <p:nvPr/>
          </p:nvSpPr>
          <p:spPr>
            <a:xfrm>
              <a:off x="3296166" y="2290132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2" name="모서리가 둥근 직사각형 291"/>
            <p:cNvSpPr/>
            <p:nvPr/>
          </p:nvSpPr>
          <p:spPr>
            <a:xfrm>
              <a:off x="3292398" y="2298879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3" name="모서리가 둥근 직사각형 292"/>
            <p:cNvSpPr/>
            <p:nvPr/>
          </p:nvSpPr>
          <p:spPr>
            <a:xfrm>
              <a:off x="3286965" y="2307900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4" name="모서리가 둥근 직사각형 293"/>
            <p:cNvSpPr/>
            <p:nvPr/>
          </p:nvSpPr>
          <p:spPr>
            <a:xfrm>
              <a:off x="3686948" y="2333346"/>
              <a:ext cx="76889" cy="77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5" name="모서리가 둥근 직사각형 294"/>
            <p:cNvSpPr/>
            <p:nvPr/>
          </p:nvSpPr>
          <p:spPr>
            <a:xfrm>
              <a:off x="3611938" y="2244712"/>
              <a:ext cx="76889" cy="77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6" name="모서리가 둥근 직사각형 295"/>
            <p:cNvSpPr/>
            <p:nvPr/>
          </p:nvSpPr>
          <p:spPr>
            <a:xfrm>
              <a:off x="3276553" y="2326982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7" name="모서리가 둥근 직사각형 296"/>
            <p:cNvSpPr/>
            <p:nvPr/>
          </p:nvSpPr>
          <p:spPr>
            <a:xfrm>
              <a:off x="3273378" y="2320632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8" name="모서리가 둥근 직사각형 297"/>
            <p:cNvSpPr/>
            <p:nvPr/>
          </p:nvSpPr>
          <p:spPr>
            <a:xfrm>
              <a:off x="3573834" y="2235182"/>
              <a:ext cx="76889" cy="77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9" name="모서리가 둥근 직사각형 298"/>
            <p:cNvSpPr/>
            <p:nvPr/>
          </p:nvSpPr>
          <p:spPr>
            <a:xfrm>
              <a:off x="3665967" y="2256471"/>
              <a:ext cx="45719" cy="63408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0" name="1/2 액자 299"/>
            <p:cNvSpPr/>
            <p:nvPr/>
          </p:nvSpPr>
          <p:spPr>
            <a:xfrm rot="5400000">
              <a:off x="3615718" y="2333563"/>
              <a:ext cx="157462" cy="94950"/>
            </a:xfrm>
            <a:prstGeom prst="halfFrame">
              <a:avLst>
                <a:gd name="adj1" fmla="val 17782"/>
                <a:gd name="adj2" fmla="val 3333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1" name="원형 300"/>
            <p:cNvSpPr/>
            <p:nvPr/>
          </p:nvSpPr>
          <p:spPr>
            <a:xfrm rot="4854038">
              <a:off x="3379810" y="2210107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2" name="원형 301"/>
            <p:cNvSpPr/>
            <p:nvPr/>
          </p:nvSpPr>
          <p:spPr>
            <a:xfrm>
              <a:off x="1671034" y="2210206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3" name="원형 302"/>
            <p:cNvSpPr/>
            <p:nvPr/>
          </p:nvSpPr>
          <p:spPr>
            <a:xfrm rot="14647564">
              <a:off x="1672358" y="5864514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4" name="원형 303"/>
            <p:cNvSpPr/>
            <p:nvPr/>
          </p:nvSpPr>
          <p:spPr>
            <a:xfrm rot="11367372">
              <a:off x="3393348" y="5862244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5" name="원형 304"/>
            <p:cNvSpPr/>
            <p:nvPr/>
          </p:nvSpPr>
          <p:spPr>
            <a:xfrm rot="17635284">
              <a:off x="1674263" y="5865329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2007559" y="5382781"/>
              <a:ext cx="14994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전기차 충전소 지도 서비스</a:t>
              </a:r>
              <a:endParaRPr lang="ko-KR" altLang="en-US" sz="9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1868499" y="5688877"/>
              <a:ext cx="16416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Electric Car INFO</a:t>
              </a:r>
              <a:endParaRPr lang="ko-KR" altLang="en-US" sz="7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55999" y="187049"/>
            <a:ext cx="11880000" cy="6489975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407534" y="1499678"/>
            <a:ext cx="1733327" cy="1874472"/>
          </a:xfrm>
          <a:prstGeom prst="roundRect">
            <a:avLst>
              <a:gd name="adj" fmla="val 16667"/>
            </a:avLst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7" name="직사각형 26"/>
          <p:cNvSpPr/>
          <p:nvPr/>
        </p:nvSpPr>
        <p:spPr>
          <a:xfrm>
            <a:off x="5517930" y="1968371"/>
            <a:ext cx="1518569" cy="4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 smtClean="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r>
              <a:rPr lang="en-US" altLang="ko-KR" sz="15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Geocoding </a:t>
            </a:r>
          </a:p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175576" y="1817006"/>
            <a:ext cx="1540878" cy="1324030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 smtClean="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r>
              <a:rPr lang="en-US" altLang="ko-KR" sz="15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SignupActivity </a:t>
            </a:r>
            <a:endParaRPr lang="en-US" altLang="ko-KR" sz="150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55278" y="626702"/>
            <a:ext cx="48145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>
                <a:latin typeface="Noto Sans CJK KR Medium"/>
                <a:ea typeface="Noto Sans CJK KR Medium"/>
              </a:rPr>
              <a:t>시스템 </a:t>
            </a:r>
            <a:r>
              <a:rPr lang="ko-KR" altLang="en-US" sz="3000" smtClean="0">
                <a:latin typeface="Noto Sans CJK KR Medium"/>
                <a:ea typeface="Noto Sans CJK KR Medium"/>
              </a:rPr>
              <a:t>분석</a:t>
            </a:r>
            <a:r>
              <a:rPr lang="en-US" altLang="ko-KR" sz="3000" smtClean="0">
                <a:latin typeface="Noto Sans CJK KR Medium"/>
                <a:ea typeface="Noto Sans CJK KR Medium"/>
              </a:rPr>
              <a:t>(</a:t>
            </a:r>
            <a:r>
              <a:rPr lang="en-US" altLang="ko-KR" sz="3000" smtClean="0">
                <a:solidFill>
                  <a:srgbClr val="80B943"/>
                </a:solidFill>
                <a:latin typeface="Noto Sans CJK KR Medium"/>
                <a:ea typeface="Noto Sans CJK KR Medium"/>
              </a:rPr>
              <a:t>Android</a:t>
            </a:r>
            <a:r>
              <a:rPr lang="en-US" altLang="ko-KR" sz="3000" smtClean="0">
                <a:latin typeface="Noto Sans CJK KR Medium"/>
                <a:ea typeface="Noto Sans CJK KR Medium"/>
              </a:rPr>
              <a:t>)</a:t>
            </a:r>
            <a:endParaRPr lang="ko-KR" altLang="en-US" sz="3000">
              <a:latin typeface="Noto Sans CJK KR Medium"/>
              <a:ea typeface="Noto Sans CJK KR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1295" y="1143161"/>
            <a:ext cx="1729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smtClean="0">
                <a:latin typeface="Noto Sans CJK KR Medium"/>
                <a:ea typeface="Noto Sans CJK KR Medium"/>
              </a:rPr>
              <a:t>Google Map API</a:t>
            </a:r>
            <a:endParaRPr lang="en-US" altLang="ko-KR" sz="1600">
              <a:latin typeface="Noto Sans CJK KR Medium"/>
              <a:ea typeface="Noto Sans CJK KR Medium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5277" y="1817005"/>
            <a:ext cx="1518569" cy="1324030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 smtClean="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r>
              <a:rPr lang="en-US" altLang="ko-KR" sz="15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SplashActivity </a:t>
            </a:r>
            <a:endParaRPr lang="en-US" altLang="ko-KR" sz="150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589568" y="2389009"/>
            <a:ext cx="468581" cy="1800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2" name="직사각형 51"/>
          <p:cNvSpPr/>
          <p:nvPr/>
        </p:nvSpPr>
        <p:spPr>
          <a:xfrm>
            <a:off x="9525" y="1172224"/>
            <a:ext cx="12175200" cy="108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자유형 47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10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777013" y="5868621"/>
            <a:ext cx="1828934" cy="507500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mtClean="0"/>
              <a:t>NoticeActivity</a:t>
            </a:r>
            <a:endParaRPr lang="ko-KR" altLang="en-US"/>
          </a:p>
        </p:txBody>
      </p:sp>
      <p:sp>
        <p:nvSpPr>
          <p:cNvPr id="54" name="원통 53"/>
          <p:cNvSpPr/>
          <p:nvPr/>
        </p:nvSpPr>
        <p:spPr>
          <a:xfrm>
            <a:off x="7264547" y="5506987"/>
            <a:ext cx="1096785" cy="1103533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19050"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mtClean="0">
                <a:solidFill>
                  <a:schemeClr val="tx1"/>
                </a:solidFill>
              </a:rPr>
              <a:t>DB</a:t>
            </a:r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7263448" y="1840557"/>
            <a:ext cx="525543" cy="592107"/>
            <a:chOff x="7685707" y="1412225"/>
            <a:chExt cx="1097969" cy="1097969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07" y="1412225"/>
              <a:ext cx="1097969" cy="1097969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7749591" y="1822817"/>
              <a:ext cx="964604" cy="45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smtClean="0">
                  <a:latin typeface="Noto Sans CJK KR Medium"/>
                  <a:ea typeface="Noto Sans CJK KR Medium"/>
                </a:rPr>
                <a:t>raw</a:t>
              </a:r>
              <a:endParaRPr lang="en-US" altLang="ko-KR" sz="1000">
                <a:latin typeface="Noto Sans CJK KR Medium"/>
                <a:ea typeface="Noto Sans CJK KR Medium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1376466" y="3999915"/>
            <a:ext cx="742144" cy="507500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mtClean="0"/>
              <a:t>Menu</a:t>
            </a: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778885" y="4013769"/>
            <a:ext cx="1334785" cy="507500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mtClean="0"/>
              <a:t>Frag1</a:t>
            </a:r>
            <a:r>
              <a:rPr lang="en-US" altLang="ko-KR" sz="1000" smtClean="0"/>
              <a:t>(</a:t>
            </a:r>
            <a:r>
              <a:rPr lang="ko-KR" altLang="en-US" sz="1000" smtClean="0"/>
              <a:t>홈</a:t>
            </a:r>
            <a:r>
              <a:rPr lang="en-US" altLang="ko-KR" sz="1000" smtClean="0"/>
              <a:t>)</a:t>
            </a:r>
            <a:endParaRPr lang="ko-KR" altLang="en-US" sz="1000"/>
          </a:p>
        </p:txBody>
      </p:sp>
      <p:sp>
        <p:nvSpPr>
          <p:cNvPr id="79" name="직사각형 78"/>
          <p:cNvSpPr/>
          <p:nvPr/>
        </p:nvSpPr>
        <p:spPr>
          <a:xfrm>
            <a:off x="2781843" y="5872129"/>
            <a:ext cx="1337633" cy="507500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mtClean="0"/>
              <a:t>Frag3</a:t>
            </a:r>
            <a:r>
              <a:rPr lang="en-US" altLang="ko-KR" sz="1000" smtClean="0"/>
              <a:t>(</a:t>
            </a:r>
            <a:r>
              <a:rPr lang="ko-KR" altLang="en-US" sz="1000" smtClean="0"/>
              <a:t>공지사항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778884" y="4942949"/>
            <a:ext cx="1334785" cy="507500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mtClean="0"/>
              <a:t>Frag2</a:t>
            </a:r>
            <a:r>
              <a:rPr lang="en-US" altLang="ko-KR" sz="1000" smtClean="0"/>
              <a:t>(</a:t>
            </a:r>
            <a:r>
              <a:rPr lang="ko-KR" altLang="en-US" sz="1000" smtClean="0"/>
              <a:t>로드뷰</a:t>
            </a:r>
            <a:r>
              <a:rPr lang="en-US" altLang="ko-KR" sz="1000" smtClean="0"/>
              <a:t>)</a:t>
            </a:r>
            <a:endParaRPr lang="ko-KR" altLang="en-US" sz="1000"/>
          </a:p>
        </p:txBody>
      </p:sp>
      <p:grpSp>
        <p:nvGrpSpPr>
          <p:cNvPr id="8" name="그룹 7"/>
          <p:cNvGrpSpPr/>
          <p:nvPr/>
        </p:nvGrpSpPr>
        <p:grpSpPr>
          <a:xfrm>
            <a:off x="1645919" y="3374149"/>
            <a:ext cx="4707399" cy="592428"/>
            <a:chOff x="1645919" y="3374149"/>
            <a:chExt cx="4707399" cy="592428"/>
          </a:xfrm>
        </p:grpSpPr>
        <p:sp>
          <p:nvSpPr>
            <p:cNvPr id="90" name="위로 굽은 화살표 89"/>
            <p:cNvSpPr/>
            <p:nvPr/>
          </p:nvSpPr>
          <p:spPr>
            <a:xfrm rot="10800000">
              <a:off x="1645919" y="3537376"/>
              <a:ext cx="4607798" cy="429201"/>
            </a:xfrm>
            <a:prstGeom prst="bent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253478" y="3374149"/>
              <a:ext cx="99840" cy="271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오른쪽 화살표 94"/>
          <p:cNvSpPr/>
          <p:nvPr/>
        </p:nvSpPr>
        <p:spPr>
          <a:xfrm>
            <a:off x="4211709" y="6027274"/>
            <a:ext cx="468581" cy="1800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8" name="TextBox 97"/>
          <p:cNvSpPr txBox="1"/>
          <p:nvPr/>
        </p:nvSpPr>
        <p:spPr>
          <a:xfrm>
            <a:off x="5565185" y="1587408"/>
            <a:ext cx="1418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MainActivity</a:t>
            </a:r>
            <a:endParaRPr lang="en-US" altLang="ko-KR" sz="1600">
              <a:solidFill>
                <a:schemeClr val="bg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01" name="오른쪽 화살표 100"/>
          <p:cNvSpPr/>
          <p:nvPr/>
        </p:nvSpPr>
        <p:spPr>
          <a:xfrm>
            <a:off x="4834591" y="2389009"/>
            <a:ext cx="468581" cy="1800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5023839" y="5506987"/>
            <a:ext cx="1298678" cy="363113"/>
            <a:chOff x="5023839" y="5506987"/>
            <a:chExt cx="1298678" cy="363113"/>
          </a:xfrm>
        </p:grpSpPr>
        <p:sp>
          <p:nvSpPr>
            <p:cNvPr id="59" name="직사각형 58"/>
            <p:cNvSpPr/>
            <p:nvPr/>
          </p:nvSpPr>
          <p:spPr>
            <a:xfrm>
              <a:off x="5023839" y="5506987"/>
              <a:ext cx="1298678" cy="2165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smtClean="0">
                  <a:solidFill>
                    <a:schemeClr val="tx1"/>
                  </a:solidFill>
                </a:rPr>
                <a:t>NoticeListAdapter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 rot="16200000">
              <a:off x="5595735" y="5773038"/>
              <a:ext cx="148402" cy="45721"/>
            </a:xfrm>
            <a:prstGeom prst="rect">
              <a:avLst/>
            </a:prstGeom>
            <a:solidFill>
              <a:srgbClr val="BFBFBF"/>
            </a:solidFill>
            <a:ln w="28575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4" name="왼쪽/오른쪽 화살표 103"/>
          <p:cNvSpPr/>
          <p:nvPr/>
        </p:nvSpPr>
        <p:spPr>
          <a:xfrm>
            <a:off x="6648328" y="6037404"/>
            <a:ext cx="468000" cy="198000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121568" y="4176037"/>
            <a:ext cx="523215" cy="2049947"/>
            <a:chOff x="2121568" y="4176037"/>
            <a:chExt cx="523215" cy="2049947"/>
          </a:xfrm>
        </p:grpSpPr>
        <p:sp>
          <p:nvSpPr>
            <p:cNvPr id="102" name="오른쪽 화살표 101"/>
            <p:cNvSpPr/>
            <p:nvPr/>
          </p:nvSpPr>
          <p:spPr>
            <a:xfrm>
              <a:off x="2121568" y="4176037"/>
              <a:ext cx="523215" cy="183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9" name="오른쪽 화살표 108"/>
            <p:cNvSpPr/>
            <p:nvPr/>
          </p:nvSpPr>
          <p:spPr>
            <a:xfrm>
              <a:off x="2373384" y="5106687"/>
              <a:ext cx="271399" cy="18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10" name="위로 굽은 화살표 109"/>
            <p:cNvSpPr/>
            <p:nvPr/>
          </p:nvSpPr>
          <p:spPr>
            <a:xfrm rot="5400000">
              <a:off x="1491263" y="5072465"/>
              <a:ext cx="1951123" cy="355916"/>
            </a:xfrm>
            <a:prstGeom prst="bent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오른쪽 화살표 113"/>
          <p:cNvSpPr/>
          <p:nvPr/>
        </p:nvSpPr>
        <p:spPr>
          <a:xfrm rot="10800000">
            <a:off x="7260367" y="2385456"/>
            <a:ext cx="468581" cy="1800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5" name="직사각형 114"/>
          <p:cNvSpPr/>
          <p:nvPr/>
        </p:nvSpPr>
        <p:spPr>
          <a:xfrm>
            <a:off x="4778330" y="4013768"/>
            <a:ext cx="1828934" cy="507500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Noto Sans CJK KR Medium"/>
                <a:ea typeface="Noto Sans CJK KR Medium"/>
              </a:rPr>
              <a:t>MainActivity</a:t>
            </a:r>
          </a:p>
        </p:txBody>
      </p:sp>
      <p:sp>
        <p:nvSpPr>
          <p:cNvPr id="116" name="오른쪽 화살표 115"/>
          <p:cNvSpPr/>
          <p:nvPr/>
        </p:nvSpPr>
        <p:spPr>
          <a:xfrm>
            <a:off x="4211709" y="4162186"/>
            <a:ext cx="468581" cy="1800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8" name="직사각형 117"/>
          <p:cNvSpPr/>
          <p:nvPr/>
        </p:nvSpPr>
        <p:spPr>
          <a:xfrm>
            <a:off x="5517930" y="2415855"/>
            <a:ext cx="1518569" cy="4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 smtClean="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r>
              <a:rPr lang="en-US" altLang="ko-KR" sz="15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Location </a:t>
            </a:r>
          </a:p>
          <a:p>
            <a:pPr algn="ctr">
              <a:defRPr/>
            </a:pPr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517930" y="2862775"/>
            <a:ext cx="1518569" cy="421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 smtClean="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r>
              <a:rPr lang="en-US" altLang="ko-KR" sz="15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Clustering </a:t>
            </a:r>
          </a:p>
          <a:p>
            <a:pPr algn="ctr">
              <a:defRPr/>
            </a:pPr>
            <a:endParaRPr lang="ko-KR" altLang="en-US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371124" y="5567189"/>
            <a:ext cx="883629" cy="154800"/>
          </a:xfrm>
          <a:prstGeom prst="roundRect">
            <a:avLst/>
          </a:prstGeom>
          <a:solidFill>
            <a:srgbClr val="337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php</a:t>
            </a:r>
            <a:endParaRPr lang="ko-KR" altLang="en-US" sz="1000"/>
          </a:p>
        </p:txBody>
      </p:sp>
      <p:sp>
        <p:nvSpPr>
          <p:cNvPr id="41" name="직사각형 40"/>
          <p:cNvSpPr/>
          <p:nvPr/>
        </p:nvSpPr>
        <p:spPr>
          <a:xfrm>
            <a:off x="7848454" y="1817037"/>
            <a:ext cx="1540878" cy="1324030"/>
          </a:xfrm>
          <a:prstGeom prst="rect">
            <a:avLst/>
          </a:prstGeom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500" smtClean="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r>
              <a:rPr lang="en-US" altLang="ko-KR" sz="15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Loading Activity</a:t>
            </a:r>
          </a:p>
          <a:p>
            <a:pPr algn="ctr">
              <a:defRPr/>
            </a:pPr>
            <a:endParaRPr lang="en-US" altLang="ko-KR" sz="1500" smtClean="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r>
              <a:rPr lang="en-US" altLang="ko-KR" sz="15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 </a:t>
            </a:r>
            <a:endParaRPr lang="en-US" altLang="ko-KR" sz="1500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51500" y="2543012"/>
            <a:ext cx="1334785" cy="507500"/>
          </a:xfrm>
          <a:prstGeom prst="rect">
            <a:avLst/>
          </a:prstGeom>
          <a:solidFill>
            <a:srgbClr val="85B0E6"/>
          </a:solidFill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DTO</a:t>
            </a:r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1354" y="2626582"/>
            <a:ext cx="572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동의</a:t>
            </a:r>
            <a:endParaRPr lang="ko-KR" altLang="en-US" sz="15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12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6" grpId="0" animBg="1"/>
      <p:bldP spid="13" grpId="0"/>
      <p:bldP spid="14" grpId="0" animBg="1"/>
      <p:bldP spid="15" grpId="0" animBg="1"/>
      <p:bldP spid="50" grpId="0" animBg="1"/>
      <p:bldP spid="54" grpId="0" animBg="1"/>
      <p:bldP spid="77" grpId="0" animBg="1"/>
      <p:bldP spid="78" grpId="0" animBg="1"/>
      <p:bldP spid="79" grpId="0" animBg="1"/>
      <p:bldP spid="80" grpId="0" animBg="1"/>
      <p:bldP spid="95" grpId="0" animBg="1"/>
      <p:bldP spid="98" grpId="0"/>
      <p:bldP spid="101" grpId="0" animBg="1"/>
      <p:bldP spid="104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5" grpId="0" animBg="1"/>
      <p:bldP spid="41" grpId="0" animBg="1"/>
      <p:bldP spid="43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7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/>
          <p:cNvGrpSpPr/>
          <p:nvPr/>
        </p:nvGrpSpPr>
        <p:grpSpPr>
          <a:xfrm flipV="1">
            <a:off x="1143956" y="5121908"/>
            <a:ext cx="10192052" cy="36004"/>
            <a:chOff x="1717587" y="7938378"/>
            <a:chExt cx="22485948" cy="20848"/>
          </a:xfrm>
        </p:grpSpPr>
        <p:pic>
          <p:nvPicPr>
            <p:cNvPr id="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628688" y="1961867"/>
            <a:ext cx="1180774" cy="155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>
                <a:solidFill>
                  <a:srgbClr val="F2F2F2"/>
                </a:solidFill>
              </a:rPr>
              <a:t>03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53591" y="2834924"/>
            <a:ext cx="79727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schemeClr val="bg1"/>
                </a:solidFill>
                <a:latin typeface="Noto Sans CJK KR Medium"/>
                <a:ea typeface="Noto Sans CJK KR Medium"/>
              </a:rPr>
              <a:t>최종 개발 설명 및 </a:t>
            </a:r>
            <a:r>
              <a:rPr lang="ko-KR" altLang="en-US" sz="54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시연영상</a:t>
            </a:r>
            <a:endParaRPr lang="ko-KR" altLang="en-US" sz="5400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7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48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12</a:t>
            </a:r>
            <a:endParaRPr lang="en-US" altLang="ko-KR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29447" y="240014"/>
            <a:ext cx="2808514" cy="5928937"/>
            <a:chOff x="7447412" y="434444"/>
            <a:chExt cx="2808514" cy="5928937"/>
          </a:xfrm>
        </p:grpSpPr>
        <p:grpSp>
          <p:nvGrpSpPr>
            <p:cNvPr id="92" name="그룹 91"/>
            <p:cNvGrpSpPr/>
            <p:nvPr/>
          </p:nvGrpSpPr>
          <p:grpSpPr>
            <a:xfrm>
              <a:off x="7447412" y="434444"/>
              <a:ext cx="2808514" cy="5928937"/>
              <a:chOff x="9022702" y="214607"/>
              <a:chExt cx="2808514" cy="5928937"/>
            </a:xfrm>
            <a:solidFill>
              <a:schemeClr val="bg1">
                <a:lumMod val="95000"/>
              </a:schemeClr>
            </a:solidFill>
          </p:grpSpPr>
          <p:sp>
            <p:nvSpPr>
              <p:cNvPr id="93" name="직사각형 92"/>
              <p:cNvSpPr/>
              <p:nvPr userDrawn="1"/>
            </p:nvSpPr>
            <p:spPr>
              <a:xfrm>
                <a:off x="9022702" y="1357024"/>
                <a:ext cx="2808514" cy="47865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94" name="직사각형 93"/>
              <p:cNvSpPr/>
              <p:nvPr userDrawn="1"/>
            </p:nvSpPr>
            <p:spPr>
              <a:xfrm>
                <a:off x="9022702" y="1064636"/>
                <a:ext cx="2808514" cy="2923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95" name="직사각형 94"/>
              <p:cNvSpPr/>
              <p:nvPr userDrawn="1"/>
            </p:nvSpPr>
            <p:spPr>
              <a:xfrm>
                <a:off x="9022702" y="634484"/>
                <a:ext cx="2808514" cy="41987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96" name="직사각형 95"/>
              <p:cNvSpPr/>
              <p:nvPr userDrawn="1"/>
            </p:nvSpPr>
            <p:spPr>
              <a:xfrm>
                <a:off x="9022702" y="214607"/>
                <a:ext cx="2808514" cy="4198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7447412" y="943480"/>
              <a:ext cx="96105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Depth:</a:t>
              </a:r>
              <a:endParaRPr lang="ko-KR" altLang="en-US" sz="13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447412" y="1284473"/>
              <a:ext cx="1101013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3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Description</a:t>
              </a:r>
              <a:endParaRPr lang="ko-KR" altLang="en-US" sz="13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454410" y="482799"/>
              <a:ext cx="73289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인트로</a:t>
              </a:r>
              <a:endParaRPr lang="ko-KR" altLang="en-US" sz="1500" b="1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7857193" y="1576696"/>
            <a:ext cx="2265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1.5</a:t>
            </a:r>
            <a:r>
              <a:rPr lang="ko-KR" altLang="en-US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초 스레드를 걸어 다음화면으로 전환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71" y="277232"/>
            <a:ext cx="2902851" cy="593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72" y="277232"/>
            <a:ext cx="2902851" cy="5936400"/>
          </a:xfrm>
          <a:prstGeom prst="rect">
            <a:avLst/>
          </a:prstGeom>
        </p:spPr>
      </p:pic>
      <p:sp>
        <p:nvSpPr>
          <p:cNvPr id="5" name="자유형 47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48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13</a:t>
            </a:r>
            <a:endParaRPr lang="en-US" altLang="ko-KR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326372" y="970230"/>
            <a:ext cx="219075" cy="2190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46" y="3129045"/>
            <a:ext cx="1126778" cy="2304288"/>
          </a:xfrm>
          <a:prstGeom prst="rect">
            <a:avLst/>
          </a:prstGeom>
        </p:spPr>
      </p:pic>
      <p:cxnSp>
        <p:nvCxnSpPr>
          <p:cNvPr id="35" name="꺾인 연결선 34"/>
          <p:cNvCxnSpPr/>
          <p:nvPr/>
        </p:nvCxnSpPr>
        <p:spPr>
          <a:xfrm>
            <a:off x="5025439" y="1730013"/>
            <a:ext cx="1453896" cy="1316736"/>
          </a:xfrm>
          <a:prstGeom prst="bentConnector3">
            <a:avLst>
              <a:gd name="adj1" fmla="val 100314"/>
            </a:avLst>
          </a:prstGeom>
          <a:ln>
            <a:solidFill>
              <a:srgbClr val="215C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4417300" y="1316070"/>
            <a:ext cx="219075" cy="2190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193191" y="5015484"/>
            <a:ext cx="1124319" cy="30175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약관을 체크해주세요</a:t>
            </a:r>
            <a:endParaRPr lang="ko-KR" altLang="en-US" sz="7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092199" y="4796409"/>
            <a:ext cx="219075" cy="2190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729447" y="240014"/>
            <a:ext cx="2808514" cy="5928937"/>
            <a:chOff x="7729447" y="240014"/>
            <a:chExt cx="2808514" cy="5928937"/>
          </a:xfrm>
        </p:grpSpPr>
        <p:grpSp>
          <p:nvGrpSpPr>
            <p:cNvPr id="12" name="그룹 11"/>
            <p:cNvGrpSpPr/>
            <p:nvPr/>
          </p:nvGrpSpPr>
          <p:grpSpPr>
            <a:xfrm>
              <a:off x="7729447" y="240014"/>
              <a:ext cx="2808514" cy="5928937"/>
              <a:chOff x="7447412" y="434444"/>
              <a:chExt cx="2808514" cy="592893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7447412" y="434444"/>
                <a:ext cx="2808514" cy="5928937"/>
                <a:chOff x="9022702" y="214607"/>
                <a:chExt cx="2808514" cy="5928937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7" name="직사각형 16"/>
                <p:cNvSpPr/>
                <p:nvPr userDrawn="1"/>
              </p:nvSpPr>
              <p:spPr>
                <a:xfrm>
                  <a:off x="9022702" y="1357024"/>
                  <a:ext cx="2808514" cy="4786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8" name="직사각형 17"/>
                <p:cNvSpPr/>
                <p:nvPr userDrawn="1"/>
              </p:nvSpPr>
              <p:spPr>
                <a:xfrm>
                  <a:off x="9022702" y="1064636"/>
                  <a:ext cx="2808514" cy="2923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9" name="직사각형 18"/>
                <p:cNvSpPr/>
                <p:nvPr userDrawn="1"/>
              </p:nvSpPr>
              <p:spPr>
                <a:xfrm>
                  <a:off x="9022702" y="634484"/>
                  <a:ext cx="2808514" cy="41987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20" name="직사각형 19"/>
                <p:cNvSpPr/>
                <p:nvPr userDrawn="1"/>
              </p:nvSpPr>
              <p:spPr>
                <a:xfrm>
                  <a:off x="9022702" y="214607"/>
                  <a:ext cx="2808514" cy="4198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7447412" y="943480"/>
                <a:ext cx="96105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smtClean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Depth:</a:t>
                </a:r>
                <a:endParaRPr lang="ko-KR" altLang="en-US" sz="130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447412" y="1284473"/>
                <a:ext cx="1101013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smtClean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Description</a:t>
                </a:r>
                <a:endParaRPr lang="ko-KR" altLang="en-US" sz="130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7857193" y="1576696"/>
              <a:ext cx="25795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1.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체크 시 모든 항목 체크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228600" indent="-228600">
                <a:buAutoNum type="arabicPeriod"/>
              </a:pP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2.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버튼 클릭시 해당 약관상세내용 화면전환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3. </a:t>
              </a:r>
              <a:r>
                <a:rPr lang="ko-KR" altLang="en-US" sz="100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필수값 체크</a:t>
              </a: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-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약관 체크가 하나라도 안되면 넘어가지않게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설정하고 하단에 알림메시지 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endParaRPr lang="ko-KR" altLang="en-US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36445" y="288369"/>
              <a:ext cx="16754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인트로</a:t>
              </a:r>
              <a:r>
                <a:rPr lang="en-US" altLang="ko-KR" sz="1500" b="1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en-US" altLang="ko-KR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&gt; </a:t>
              </a:r>
              <a:r>
                <a:rPr lang="ko-KR" altLang="en-US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이용약관</a:t>
              </a:r>
              <a:endParaRPr lang="ko-KR" altLang="en-US" sz="1500" b="1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8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7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48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14</a:t>
            </a:r>
            <a:endParaRPr lang="en-US" altLang="ko-KR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71" y="277232"/>
            <a:ext cx="2902851" cy="5936400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58006" y="895244"/>
            <a:ext cx="219075" cy="2190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616759" y="650754"/>
            <a:ext cx="219075" cy="2190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729447" y="240014"/>
            <a:ext cx="2811494" cy="5928937"/>
            <a:chOff x="7729447" y="240014"/>
            <a:chExt cx="2811494" cy="5928937"/>
          </a:xfrm>
        </p:grpSpPr>
        <p:grpSp>
          <p:nvGrpSpPr>
            <p:cNvPr id="10" name="그룹 9"/>
            <p:cNvGrpSpPr/>
            <p:nvPr/>
          </p:nvGrpSpPr>
          <p:grpSpPr>
            <a:xfrm>
              <a:off x="7729447" y="240014"/>
              <a:ext cx="2808514" cy="5928937"/>
              <a:chOff x="7447412" y="434444"/>
              <a:chExt cx="2808514" cy="5928937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7447412" y="434444"/>
                <a:ext cx="2808514" cy="5928937"/>
                <a:chOff x="9022702" y="214607"/>
                <a:chExt cx="2808514" cy="5928937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4" name="직사각형 13"/>
                <p:cNvSpPr/>
                <p:nvPr userDrawn="1"/>
              </p:nvSpPr>
              <p:spPr>
                <a:xfrm>
                  <a:off x="9022702" y="1357024"/>
                  <a:ext cx="2808514" cy="4786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5" name="직사각형 14"/>
                <p:cNvSpPr/>
                <p:nvPr userDrawn="1"/>
              </p:nvSpPr>
              <p:spPr>
                <a:xfrm>
                  <a:off x="9022702" y="1064636"/>
                  <a:ext cx="2808514" cy="2923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6" name="직사각형 15"/>
                <p:cNvSpPr/>
                <p:nvPr userDrawn="1"/>
              </p:nvSpPr>
              <p:spPr>
                <a:xfrm>
                  <a:off x="9022702" y="634484"/>
                  <a:ext cx="2808514" cy="41987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7" name="직사각형 16"/>
                <p:cNvSpPr/>
                <p:nvPr userDrawn="1"/>
              </p:nvSpPr>
              <p:spPr>
                <a:xfrm>
                  <a:off x="9022702" y="214607"/>
                  <a:ext cx="2808514" cy="4198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7447412" y="943480"/>
                <a:ext cx="96105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smtClean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Depth:</a:t>
                </a:r>
                <a:endParaRPr lang="ko-KR" altLang="en-US" sz="130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447412" y="1284473"/>
                <a:ext cx="1101013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smtClean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Description</a:t>
                </a:r>
                <a:endParaRPr lang="ko-KR" altLang="en-US" sz="130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736445" y="288369"/>
              <a:ext cx="88036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홈</a:t>
              </a:r>
              <a:r>
                <a:rPr lang="en-US" altLang="ko-KR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(</a:t>
              </a:r>
              <a:r>
                <a:rPr lang="ko-KR" altLang="en-US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메인</a:t>
              </a:r>
              <a:r>
                <a:rPr lang="en-US" altLang="ko-KR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)</a:t>
              </a:r>
              <a:endParaRPr lang="ko-KR" altLang="en-US" sz="1500" b="1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57193" y="1576696"/>
              <a:ext cx="2683748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1.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지도 내 위치 검색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(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지오코딩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)</a:t>
              </a:r>
            </a:p>
            <a:p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  -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고유명칭을 </a:t>
              </a:r>
              <a:r>
                <a:rPr lang="ko-KR" altLang="en-US" sz="100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가지고 위도와 경도의 좌표값를 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 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얻어 위치로 이동합니다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.</a:t>
              </a:r>
            </a:p>
            <a:p>
              <a:pPr marL="228600" indent="-228600">
                <a:buAutoNum type="arabicPeriod"/>
              </a:pP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2.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네비게이션 메뉴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-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앱 정보 표시</a:t>
              </a: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3.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전기차 충전소 마커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(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파싱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)</a:t>
              </a: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클러스터링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(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데이터 압축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)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화 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4.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현재위치</a:t>
              </a: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-</a:t>
              </a:r>
              <a:r>
                <a:rPr lang="ko-KR" altLang="en-US" sz="100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권한 허용 후 현재위치 좌표값에 따라 </a:t>
              </a: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지도에 </a:t>
              </a:r>
              <a:r>
                <a:rPr lang="ko-KR" altLang="en-US" sz="100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마커 표시</a:t>
              </a: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3452423" y="2818532"/>
            <a:ext cx="219075" cy="2190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5400000">
            <a:off x="2014745" y="4949211"/>
            <a:ext cx="360000" cy="720000"/>
          </a:xfrm>
          <a:prstGeom prst="bentConnector3">
            <a:avLst>
              <a:gd name="adj1" fmla="val 100314"/>
            </a:avLst>
          </a:prstGeom>
          <a:ln>
            <a:solidFill>
              <a:srgbClr val="215C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2" y="3339257"/>
            <a:ext cx="1683283" cy="3442354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335670" y="4644284"/>
            <a:ext cx="219075" cy="2190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rot="16200000" flipH="1">
            <a:off x="5238889" y="633777"/>
            <a:ext cx="741600" cy="1260000"/>
          </a:xfrm>
          <a:prstGeom prst="bentConnector3">
            <a:avLst>
              <a:gd name="adj1" fmla="val 720"/>
            </a:avLst>
          </a:prstGeom>
          <a:ln>
            <a:solidFill>
              <a:srgbClr val="215C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52" y="1701334"/>
            <a:ext cx="1682915" cy="3441600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2700592" y="5175620"/>
            <a:ext cx="331879" cy="331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6" grpId="0" animBg="1"/>
      <p:bldP spid="30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71" y="277232"/>
            <a:ext cx="2902851" cy="5936400"/>
          </a:xfrm>
          <a:prstGeom prst="rect">
            <a:avLst/>
          </a:prstGeom>
        </p:spPr>
      </p:pic>
      <p:sp>
        <p:nvSpPr>
          <p:cNvPr id="5" name="자유형 47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48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15</a:t>
            </a:r>
            <a:endParaRPr lang="en-US" altLang="ko-KR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729447" y="240014"/>
            <a:ext cx="2811494" cy="5919793"/>
            <a:chOff x="7729447" y="240014"/>
            <a:chExt cx="2811494" cy="5919793"/>
          </a:xfrm>
        </p:grpSpPr>
        <p:grpSp>
          <p:nvGrpSpPr>
            <p:cNvPr id="10" name="그룹 9"/>
            <p:cNvGrpSpPr/>
            <p:nvPr/>
          </p:nvGrpSpPr>
          <p:grpSpPr>
            <a:xfrm>
              <a:off x="7729447" y="240014"/>
              <a:ext cx="2808514" cy="5919793"/>
              <a:chOff x="7447412" y="434444"/>
              <a:chExt cx="2808514" cy="5919793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7447412" y="434444"/>
                <a:ext cx="2808514" cy="5919793"/>
                <a:chOff x="9022702" y="214607"/>
                <a:chExt cx="2808514" cy="5919793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4" name="직사각형 13"/>
                <p:cNvSpPr/>
                <p:nvPr userDrawn="1"/>
              </p:nvSpPr>
              <p:spPr>
                <a:xfrm>
                  <a:off x="9022702" y="1347880"/>
                  <a:ext cx="2808514" cy="4786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5" name="직사각형 14"/>
                <p:cNvSpPr/>
                <p:nvPr userDrawn="1"/>
              </p:nvSpPr>
              <p:spPr>
                <a:xfrm>
                  <a:off x="9022702" y="1064636"/>
                  <a:ext cx="2808514" cy="2923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6" name="직사각형 15"/>
                <p:cNvSpPr/>
                <p:nvPr userDrawn="1"/>
              </p:nvSpPr>
              <p:spPr>
                <a:xfrm>
                  <a:off x="9022702" y="634484"/>
                  <a:ext cx="2808514" cy="41987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7" name="직사각형 16"/>
                <p:cNvSpPr/>
                <p:nvPr userDrawn="1"/>
              </p:nvSpPr>
              <p:spPr>
                <a:xfrm>
                  <a:off x="9022702" y="214607"/>
                  <a:ext cx="2808514" cy="4198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7447412" y="943480"/>
                <a:ext cx="96105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smtClean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Depth:</a:t>
                </a:r>
                <a:endParaRPr lang="ko-KR" altLang="en-US" sz="130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447412" y="1284473"/>
                <a:ext cx="1101013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smtClean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Description</a:t>
                </a:r>
                <a:endParaRPr lang="ko-KR" altLang="en-US" sz="130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736445" y="288369"/>
              <a:ext cx="142859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로드뷰</a:t>
              </a:r>
              <a:r>
                <a:rPr lang="en-US" altLang="ko-KR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(</a:t>
              </a:r>
              <a:r>
                <a:rPr lang="ko-KR" altLang="en-US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미완성</a:t>
              </a:r>
              <a:r>
                <a:rPr lang="en-US" altLang="ko-KR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)</a:t>
              </a:r>
              <a:endParaRPr lang="ko-KR" altLang="en-US" sz="1500" b="1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57193" y="1576696"/>
              <a:ext cx="26837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1. WebView</a:t>
              </a:r>
            </a:p>
            <a:p>
              <a:pPr marL="228600" indent="-228600">
                <a:buAutoNum type="arabicPeriod"/>
              </a:pP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  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안드로이드 스튜디오 내 파노라마 형식으로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   해보았지만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, 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대한민국 지도 로드뷰를 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   사용하지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못함</a:t>
              </a: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31" name="타원 30"/>
          <p:cNvSpPr/>
          <p:nvPr/>
        </p:nvSpPr>
        <p:spPr>
          <a:xfrm>
            <a:off x="3578416" y="5193908"/>
            <a:ext cx="331879" cy="331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48468" y="1382431"/>
            <a:ext cx="219075" cy="2190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5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71" y="288369"/>
            <a:ext cx="2902851" cy="5936400"/>
          </a:xfrm>
          <a:prstGeom prst="rect">
            <a:avLst/>
          </a:prstGeom>
        </p:spPr>
      </p:pic>
      <p:sp>
        <p:nvSpPr>
          <p:cNvPr id="5" name="자유형 47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48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16</a:t>
            </a:r>
            <a:endParaRPr lang="en-US" altLang="ko-KR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729447" y="240014"/>
            <a:ext cx="3133625" cy="5928937"/>
            <a:chOff x="7729447" y="240014"/>
            <a:chExt cx="3133625" cy="5928937"/>
          </a:xfrm>
        </p:grpSpPr>
        <p:grpSp>
          <p:nvGrpSpPr>
            <p:cNvPr id="10" name="그룹 9"/>
            <p:cNvGrpSpPr/>
            <p:nvPr/>
          </p:nvGrpSpPr>
          <p:grpSpPr>
            <a:xfrm>
              <a:off x="7729447" y="240014"/>
              <a:ext cx="2808514" cy="5928937"/>
              <a:chOff x="7447412" y="434444"/>
              <a:chExt cx="2808514" cy="5928937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7447412" y="434444"/>
                <a:ext cx="2808514" cy="5928937"/>
                <a:chOff x="9022702" y="214607"/>
                <a:chExt cx="2808514" cy="5928937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4" name="직사각형 13"/>
                <p:cNvSpPr/>
                <p:nvPr userDrawn="1"/>
              </p:nvSpPr>
              <p:spPr>
                <a:xfrm>
                  <a:off x="9022702" y="1357024"/>
                  <a:ext cx="2808514" cy="47865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5" name="직사각형 14"/>
                <p:cNvSpPr/>
                <p:nvPr userDrawn="1"/>
              </p:nvSpPr>
              <p:spPr>
                <a:xfrm>
                  <a:off x="9022702" y="1064636"/>
                  <a:ext cx="2808514" cy="2923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6" name="직사각형 15"/>
                <p:cNvSpPr/>
                <p:nvPr userDrawn="1"/>
              </p:nvSpPr>
              <p:spPr>
                <a:xfrm>
                  <a:off x="9022702" y="634484"/>
                  <a:ext cx="2808514" cy="41987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  <p:sp>
              <p:nvSpPr>
                <p:cNvPr id="17" name="직사각형 16"/>
                <p:cNvSpPr/>
                <p:nvPr userDrawn="1"/>
              </p:nvSpPr>
              <p:spPr>
                <a:xfrm>
                  <a:off x="9022702" y="214607"/>
                  <a:ext cx="2808514" cy="4198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7447412" y="943480"/>
                <a:ext cx="96105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smtClean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Depth:</a:t>
                </a:r>
                <a:endParaRPr lang="ko-KR" altLang="en-US" sz="130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447412" y="1284473"/>
                <a:ext cx="1101013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smtClean="0"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Description</a:t>
                </a:r>
                <a:endParaRPr lang="ko-KR" altLang="en-US" sz="1300">
                  <a:latin typeface="Noto Sans CJK KR Medium" panose="020B0600000000000000" pitchFamily="34" charset="-127"/>
                  <a:ea typeface="Noto Sans CJK KR Medium" panose="020B0600000000000000" pitchFamily="34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736445" y="288369"/>
              <a:ext cx="9156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공지사항</a:t>
              </a:r>
              <a:endParaRPr lang="ko-KR" altLang="en-US" sz="1500" b="1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57193" y="1576696"/>
              <a:ext cx="30058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ListView </a:t>
              </a:r>
            </a:p>
            <a:p>
              <a:pPr marL="228600" indent="-228600">
                <a:buAutoNum type="arabicPeriod"/>
              </a:pP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  -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서버 구축을 하여 관리자가 사용자에게 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    전달할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공지를 작성 할 수 있도록 함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.</a:t>
              </a:r>
            </a:p>
            <a:p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  -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서버를 웹페이지에 호스팅하여 공지사항을</a:t>
              </a:r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      php</a:t>
              </a:r>
              <a:r>
                <a:rPr lang="ko-KR" altLang="en-US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로 관리함</a:t>
              </a:r>
              <a:r>
                <a:rPr lang="en-US" altLang="ko-KR" sz="100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.</a:t>
              </a:r>
              <a:endParaRPr lang="en-US" altLang="ko-KR" sz="100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endPara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2667543" y="1271835"/>
            <a:ext cx="219075" cy="2190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sz="100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92816" y="5221340"/>
            <a:ext cx="331879" cy="331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9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505928" y="296485"/>
            <a:ext cx="2418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위치검색</a:t>
            </a:r>
            <a:r>
              <a:rPr lang="en-US" altLang="ko-KR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지오코딩</a:t>
            </a:r>
            <a:r>
              <a:rPr lang="en-US" altLang="ko-KR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7" y="859536"/>
            <a:ext cx="5738359" cy="5321808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17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11296" y="1709928"/>
            <a:ext cx="3611880" cy="1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733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505928" y="296485"/>
            <a:ext cx="2418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위치검색</a:t>
            </a:r>
            <a:r>
              <a:rPr lang="en-US" altLang="ko-KR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지오코딩</a:t>
            </a:r>
            <a:r>
              <a:rPr lang="en-US" altLang="ko-KR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9" name="검색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1988" y="0"/>
            <a:ext cx="3248025" cy="6858000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18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914458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1161288" y="296485"/>
            <a:ext cx="1095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현재위치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27" y="859536"/>
            <a:ext cx="7258102" cy="5330952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19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974939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276" y="1563136"/>
            <a:ext cx="2850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latin typeface="Noto Sans CJK KR Medium"/>
                <a:ea typeface="Noto Sans CJK KR Medium"/>
              </a:rPr>
              <a:t>- </a:t>
            </a:r>
            <a:r>
              <a:rPr lang="ko-KR" altLang="en-US" sz="1500">
                <a:latin typeface="Noto Sans CJK KR Medium"/>
                <a:ea typeface="Noto Sans CJK KR Medium"/>
              </a:rPr>
              <a:t>팀원소개</a:t>
            </a:r>
            <a:endParaRPr lang="en-US" altLang="ko-KR" sz="1500">
              <a:latin typeface="Noto Sans CJK KR Medium"/>
              <a:ea typeface="Noto Sans CJK KR Medium"/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500">
              <a:latin typeface="Noto Sans CJK KR Medium"/>
              <a:ea typeface="Noto Sans CJK KR Medium"/>
            </a:endParaRPr>
          </a:p>
          <a:p>
            <a:pPr>
              <a:defRPr/>
            </a:pPr>
            <a:r>
              <a:rPr lang="en-US" altLang="ko-KR" sz="1500" smtClean="0">
                <a:latin typeface="Noto Sans CJK KR Medium"/>
                <a:ea typeface="Noto Sans CJK KR Medium"/>
              </a:rPr>
              <a:t>-</a:t>
            </a:r>
            <a:r>
              <a:rPr lang="ko-KR" altLang="en-US" sz="1500" smtClean="0">
                <a:latin typeface="Noto Sans CJK KR Medium"/>
                <a:ea typeface="Noto Sans CJK KR Medium"/>
              </a:rPr>
              <a:t>프로젝트 이름 및 선정배경</a:t>
            </a:r>
            <a:endParaRPr lang="en-US" altLang="ko-KR" sz="1500" smtClean="0">
              <a:latin typeface="Noto Sans CJK KR Medium"/>
              <a:ea typeface="Noto Sans CJK KR Medium"/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500" smtClean="0">
              <a:latin typeface="Noto Sans CJK KR Medium"/>
              <a:ea typeface="Noto Sans CJK KR Medium"/>
            </a:endParaRPr>
          </a:p>
          <a:p>
            <a:pPr>
              <a:defRPr/>
            </a:pPr>
            <a:r>
              <a:rPr lang="en-US" altLang="ko-KR" sz="1500" smtClean="0">
                <a:latin typeface="Noto Sans CJK KR Medium"/>
                <a:ea typeface="Noto Sans CJK KR Medium"/>
              </a:rPr>
              <a:t>-</a:t>
            </a:r>
            <a:r>
              <a:rPr lang="ko-KR" altLang="en-US" sz="1500" smtClean="0">
                <a:latin typeface="Noto Sans CJK KR Medium"/>
                <a:ea typeface="Noto Sans CJK KR Medium"/>
              </a:rPr>
              <a:t>개발환경</a:t>
            </a:r>
            <a:endParaRPr lang="ko-KR" altLang="en-US" sz="1500">
              <a:latin typeface="Noto Sans CJK KR Medium"/>
              <a:ea typeface="Noto Sans CJK KR Medium"/>
            </a:endParaRPr>
          </a:p>
          <a:p>
            <a:pPr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6276" y="230802"/>
            <a:ext cx="2528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chemeClr val="accent1">
                    <a:lumMod val="75000"/>
                  </a:schemeClr>
                </a:solidFill>
                <a:latin typeface="Noto Sans CJK KR Medium"/>
                <a:ea typeface="Noto Sans CJK KR Medium"/>
              </a:rPr>
              <a:t>CONTENTS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6276" y="3388899"/>
            <a:ext cx="146690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smtClean="0">
                <a:latin typeface="Noto Sans CJK KR Medium"/>
                <a:ea typeface="Noto Sans CJK KR Medium"/>
              </a:rPr>
              <a:t>-</a:t>
            </a:r>
            <a:r>
              <a:rPr lang="ko-KR" altLang="en-US" sz="1500" smtClean="0">
                <a:latin typeface="Noto Sans CJK KR Medium"/>
                <a:ea typeface="Noto Sans CJK KR Medium"/>
              </a:rPr>
              <a:t>핵심기능</a:t>
            </a:r>
            <a:endParaRPr lang="en-US" altLang="ko-KR" sz="1500" smtClean="0">
              <a:latin typeface="Noto Sans CJK KR Medium"/>
              <a:ea typeface="Noto Sans CJK KR Medium"/>
            </a:endParaRPr>
          </a:p>
          <a:p>
            <a:pPr>
              <a:defRPr/>
            </a:pPr>
            <a:endParaRPr lang="en-US" altLang="ko-KR" sz="1500">
              <a:latin typeface="Noto Sans CJK KR Medium"/>
              <a:ea typeface="Noto Sans CJK KR Medium"/>
            </a:endParaRPr>
          </a:p>
          <a:p>
            <a:pPr>
              <a:defRPr/>
            </a:pPr>
            <a:r>
              <a:rPr lang="en-US" altLang="ko-KR" sz="1500" smtClean="0">
                <a:latin typeface="Noto Sans CJK KR Medium"/>
                <a:ea typeface="Noto Sans CJK KR Medium"/>
              </a:rPr>
              <a:t>-</a:t>
            </a:r>
            <a:r>
              <a:rPr lang="ko-KR" altLang="en-US" sz="1500" smtClean="0">
                <a:latin typeface="Noto Sans CJK KR Medium"/>
                <a:ea typeface="Noto Sans CJK KR Medium"/>
              </a:rPr>
              <a:t>분석도</a:t>
            </a:r>
            <a:endParaRPr lang="en-US" altLang="ko-KR" sz="1500">
              <a:latin typeface="Noto Sans CJK KR Medium"/>
              <a:ea typeface="Noto Sans CJK KR Medium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76" y="792813"/>
            <a:ext cx="1800000" cy="1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39004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275" y="1083806"/>
            <a:ext cx="2126400" cy="63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  <a:latin typeface="Noto Sans CJK KR Medium"/>
                <a:ea typeface="Noto Sans CJK KR Medium"/>
              </a:rPr>
              <a:t>01. </a:t>
            </a:r>
            <a:r>
              <a:rPr lang="ko-KR" altLang="en-US" b="1">
                <a:solidFill>
                  <a:schemeClr val="bg1"/>
                </a:solidFill>
                <a:latin typeface="Noto Sans CJK KR Medium"/>
                <a:ea typeface="Noto Sans CJK KR Medium"/>
              </a:rPr>
              <a:t>프로젝트 개요</a:t>
            </a:r>
            <a:endParaRPr lang="ko-KR" altLang="en-US">
              <a:solidFill>
                <a:schemeClr val="bg1"/>
              </a:solidFill>
              <a:latin typeface="Noto Sans CJK KR Medium"/>
              <a:ea typeface="Noto Sans CJK KR Medium"/>
            </a:endParaRPr>
          </a:p>
          <a:p>
            <a:pPr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2884207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275" y="2929009"/>
            <a:ext cx="1904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  <a:latin typeface="Noto Sans CJK KR Medium"/>
                <a:ea typeface="Noto Sans CJK KR Medium"/>
              </a:rPr>
              <a:t>02. </a:t>
            </a:r>
            <a:r>
              <a:rPr lang="ko-KR" altLang="en-US" b="1">
                <a:solidFill>
                  <a:schemeClr val="bg1"/>
                </a:solidFill>
                <a:latin typeface="Noto Sans CJK KR Medium"/>
                <a:ea typeface="Noto Sans CJK KR Medium"/>
              </a:rPr>
              <a:t>시스템 분석</a:t>
            </a:r>
            <a:endParaRPr lang="ko-KR" altLang="en-US" b="1"/>
          </a:p>
        </p:txBody>
      </p:sp>
      <p:sp>
        <p:nvSpPr>
          <p:cNvPr id="17" name="직사각형 16"/>
          <p:cNvSpPr/>
          <p:nvPr/>
        </p:nvSpPr>
        <p:spPr>
          <a:xfrm>
            <a:off x="0" y="472941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6274" y="4774212"/>
            <a:ext cx="3311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  <a:latin typeface="Noto Sans CJK KR Medium"/>
                <a:ea typeface="Noto Sans CJK KR Medium"/>
              </a:rPr>
              <a:t>03. </a:t>
            </a:r>
            <a:r>
              <a:rPr lang="ko-KR" altLang="en-US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최종 개발 설명 및 시연 영상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6276" y="5231412"/>
            <a:ext cx="200882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smtClean="0">
                <a:latin typeface="Noto Sans CJK KR Medium"/>
                <a:ea typeface="Noto Sans CJK KR Medium"/>
              </a:rPr>
              <a:t>-</a:t>
            </a:r>
            <a:r>
              <a:rPr lang="ko-KR" altLang="en-US" sz="1500" smtClean="0">
                <a:latin typeface="Noto Sans CJK KR Medium"/>
                <a:ea typeface="Noto Sans CJK KR Medium"/>
              </a:rPr>
              <a:t>최종 앱개발 기능 설명</a:t>
            </a:r>
            <a:endParaRPr lang="en-US" altLang="ko-KR" sz="1500" smtClean="0">
              <a:latin typeface="Noto Sans CJK KR Medium"/>
              <a:ea typeface="Noto Sans CJK KR Medium"/>
            </a:endParaRPr>
          </a:p>
          <a:p>
            <a:pPr>
              <a:defRPr/>
            </a:pPr>
            <a:endParaRPr lang="en-US" altLang="ko-KR" sz="1500" smtClean="0">
              <a:latin typeface="Noto Sans CJK KR Medium"/>
              <a:ea typeface="Noto Sans CJK KR Medium"/>
            </a:endParaRPr>
          </a:p>
          <a:p>
            <a:pPr>
              <a:defRPr/>
            </a:pPr>
            <a:r>
              <a:rPr lang="en-US" altLang="ko-KR" sz="1500" smtClean="0">
                <a:latin typeface="Noto Sans CJK KR Medium"/>
                <a:ea typeface="Noto Sans CJK KR Medium"/>
              </a:rPr>
              <a:t>-</a:t>
            </a:r>
            <a:r>
              <a:rPr lang="ko-KR" altLang="en-US" sz="1500" smtClean="0">
                <a:latin typeface="Noto Sans CJK KR Medium"/>
                <a:ea typeface="Noto Sans CJK KR Medium"/>
              </a:rPr>
              <a:t>구동 화면 시연     </a:t>
            </a:r>
            <a:endParaRPr lang="ko-KR" altLang="en-US" sz="1500">
              <a:latin typeface="Noto Sans CJK KR Medium"/>
              <a:ea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980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1161288" y="296485"/>
            <a:ext cx="1095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현재위치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7" name="현재위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1988" y="0"/>
            <a:ext cx="3248025" cy="6858000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20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2436141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12" y="690529"/>
            <a:ext cx="6765982" cy="3214977"/>
          </a:xfrm>
          <a:prstGeom prst="rect">
            <a:avLst/>
          </a:prstGeom>
        </p:spPr>
      </p:pic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974555" y="296485"/>
            <a:ext cx="1481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클러스터링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86" y="3809575"/>
            <a:ext cx="9450119" cy="3048425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21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2132697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974555" y="296485"/>
            <a:ext cx="1481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클러스터링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" name="클러스터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9588" y="0"/>
            <a:ext cx="3551237" cy="6858000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22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3821782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16" y="791111"/>
            <a:ext cx="5455172" cy="6066889"/>
          </a:xfrm>
          <a:prstGeom prst="rect">
            <a:avLst/>
          </a:prstGeom>
        </p:spPr>
      </p:pic>
      <p:sp>
        <p:nvSpPr>
          <p:cNvPr id="23" name="왼쪽 화살표 22"/>
          <p:cNvSpPr/>
          <p:nvPr/>
        </p:nvSpPr>
        <p:spPr>
          <a:xfrm>
            <a:off x="6911208" y="4506288"/>
            <a:ext cx="612648" cy="15544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화살표 23"/>
          <p:cNvSpPr/>
          <p:nvPr/>
        </p:nvSpPr>
        <p:spPr>
          <a:xfrm>
            <a:off x="6612767" y="4850864"/>
            <a:ext cx="612648" cy="15544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화살표 24"/>
          <p:cNvSpPr/>
          <p:nvPr/>
        </p:nvSpPr>
        <p:spPr>
          <a:xfrm>
            <a:off x="6661498" y="5184985"/>
            <a:ext cx="612648" cy="15544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화살표 25"/>
          <p:cNvSpPr/>
          <p:nvPr/>
        </p:nvSpPr>
        <p:spPr>
          <a:xfrm>
            <a:off x="6837224" y="5516244"/>
            <a:ext cx="612648" cy="15544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화살표 26"/>
          <p:cNvSpPr/>
          <p:nvPr/>
        </p:nvSpPr>
        <p:spPr>
          <a:xfrm>
            <a:off x="6967822" y="5845915"/>
            <a:ext cx="612648" cy="15544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화살표 27"/>
          <p:cNvSpPr/>
          <p:nvPr/>
        </p:nvSpPr>
        <p:spPr>
          <a:xfrm>
            <a:off x="6564525" y="6186457"/>
            <a:ext cx="612648" cy="15544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488216" y="4462313"/>
            <a:ext cx="552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장소명</a:t>
            </a:r>
            <a:endParaRPr lang="ko-KR" altLang="en-US" sz="1000" b="1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77173" y="4805703"/>
            <a:ext cx="439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위도</a:t>
            </a:r>
            <a:endParaRPr lang="ko-KR" altLang="en-US" sz="1000" b="1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7186" y="5133472"/>
            <a:ext cx="439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경도</a:t>
            </a:r>
            <a:endParaRPr lang="ko-KR" altLang="en-US" sz="1000" b="1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6708" y="5470857"/>
            <a:ext cx="449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주소</a:t>
            </a:r>
            <a:endParaRPr lang="ko-KR" altLang="en-US" sz="1000" b="1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23856" y="5801048"/>
            <a:ext cx="69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상세주소</a:t>
            </a:r>
            <a:endParaRPr lang="ko-KR" altLang="en-US" sz="1000" b="1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19600" y="6142016"/>
            <a:ext cx="69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이용시간</a:t>
            </a:r>
            <a:endParaRPr lang="ko-KR" altLang="en-US" sz="1000" b="1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7" y="1806505"/>
            <a:ext cx="952633" cy="4191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6" name="그룹 35"/>
          <p:cNvGrpSpPr/>
          <p:nvPr/>
        </p:nvGrpSpPr>
        <p:grpSpPr>
          <a:xfrm>
            <a:off x="364889" y="1510451"/>
            <a:ext cx="525543" cy="592107"/>
            <a:chOff x="7685707" y="1412225"/>
            <a:chExt cx="1097969" cy="1097969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07" y="1412225"/>
              <a:ext cx="1097969" cy="1097969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749591" y="1822817"/>
              <a:ext cx="964604" cy="45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smtClean="0">
                  <a:latin typeface="Noto Sans CJK KR Medium"/>
                  <a:ea typeface="Noto Sans CJK KR Medium"/>
                </a:rPr>
                <a:t>raw</a:t>
              </a:r>
              <a:endParaRPr lang="en-US" altLang="ko-KR" sz="1000">
                <a:latin typeface="Noto Sans CJK KR Medium"/>
                <a:ea typeface="Noto Sans CJK KR Medium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7" y="2421505"/>
            <a:ext cx="2764656" cy="17351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76767" y="4498094"/>
            <a:ext cx="936000" cy="163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719628" y="4842511"/>
            <a:ext cx="756000" cy="163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730202" y="5180888"/>
            <a:ext cx="756000" cy="163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730202" y="5516244"/>
            <a:ext cx="936000" cy="163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669883" y="5841881"/>
            <a:ext cx="1044000" cy="163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43282" y="6182772"/>
            <a:ext cx="756000" cy="163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10"/>
          <p:cNvSpPr txBox="1"/>
          <p:nvPr/>
        </p:nvSpPr>
        <p:spPr>
          <a:xfrm>
            <a:off x="974555" y="296485"/>
            <a:ext cx="1481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 파싱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23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3486681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4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974555" y="296485"/>
            <a:ext cx="1481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 파싱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52" y="959352"/>
            <a:ext cx="6881786" cy="5558676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24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9" name="오른쪽 화살표 8"/>
          <p:cNvSpPr/>
          <p:nvPr/>
        </p:nvSpPr>
        <p:spPr>
          <a:xfrm rot="10800000">
            <a:off x="10048603" y="1807894"/>
            <a:ext cx="468581" cy="1800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0470221" y="1574739"/>
            <a:ext cx="1721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반복문을 통해 데이터를 가져옴</a:t>
            </a:r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rot="10800000">
            <a:off x="8483298" y="3738690"/>
            <a:ext cx="468581" cy="1800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8900842" y="3644035"/>
            <a:ext cx="230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마커 클릭시 팝업창</a:t>
            </a:r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009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10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마커알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9588" y="0"/>
            <a:ext cx="3551237" cy="6858000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974555" y="296485"/>
            <a:ext cx="1481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effectLst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 파싱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294641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712745" y="281949"/>
            <a:ext cx="2004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공지사항</a:t>
            </a:r>
            <a:r>
              <a:rPr lang="en-US" altLang="ko-KR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서버구축</a:t>
            </a:r>
            <a:r>
              <a:rPr lang="en-US" altLang="ko-KR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09" y="959352"/>
            <a:ext cx="6773220" cy="56681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" y="959352"/>
            <a:ext cx="2935098" cy="2714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" y="3913632"/>
            <a:ext cx="2935098" cy="2110382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26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9" name="오른쪽 화살표 8"/>
          <p:cNvSpPr/>
          <p:nvPr/>
        </p:nvSpPr>
        <p:spPr>
          <a:xfrm rot="10800000">
            <a:off x="9615805" y="1987917"/>
            <a:ext cx="468581" cy="1800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10084386" y="1754762"/>
            <a:ext cx="201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호스팅되어있는 </a:t>
            </a: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서버의 </a:t>
            </a:r>
            <a:r>
              <a:rPr lang="en-US" altLang="ko-KR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php</a:t>
            </a: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불러옴</a:t>
            </a:r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44767" y="1996107"/>
            <a:ext cx="2880000" cy="163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27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4"/>
          <p:cNvSpPr/>
          <p:nvPr/>
        </p:nvSpPr>
        <p:spPr>
          <a:xfrm>
            <a:off x="364787" y="626721"/>
            <a:ext cx="2700865" cy="23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0"/>
          <p:cNvSpPr txBox="1"/>
          <p:nvPr/>
        </p:nvSpPr>
        <p:spPr>
          <a:xfrm>
            <a:off x="712745" y="281949"/>
            <a:ext cx="2004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공지사항</a:t>
            </a:r>
            <a:r>
              <a:rPr lang="en-US" altLang="ko-KR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서버구축</a:t>
            </a:r>
            <a:r>
              <a:rPr lang="en-US" altLang="ko-KR" b="1" smtClean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b="1">
              <a:solidFill>
                <a:srgbClr val="000000"/>
              </a:solidFill>
              <a:effectLst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" name="공지사항 구동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4013" y="0"/>
            <a:ext cx="3863975" cy="6858000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27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2582021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7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57803" y="2866786"/>
            <a:ext cx="50763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감사합니다</a:t>
            </a:r>
            <a:r>
              <a:rPr lang="en-US" altLang="ko-KR" sz="5000">
                <a:solidFill>
                  <a:schemeClr val="bg1"/>
                </a:solidFill>
                <a:latin typeface="Noto Sans CJK KR Medium"/>
                <a:ea typeface="Noto Sans CJK KR Medium"/>
              </a:rPr>
              <a:t>.</a:t>
            </a:r>
            <a:r>
              <a:rPr lang="en-US" altLang="ko-KR" smtClean="0"/>
              <a:t> 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7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/>
          <p:cNvGrpSpPr/>
          <p:nvPr/>
        </p:nvGrpSpPr>
        <p:grpSpPr>
          <a:xfrm flipV="1">
            <a:off x="1143956" y="5121908"/>
            <a:ext cx="10192052" cy="36004"/>
            <a:chOff x="1717587" y="7938378"/>
            <a:chExt cx="22485948" cy="20848"/>
          </a:xfrm>
        </p:grpSpPr>
        <p:pic>
          <p:nvPicPr>
            <p:cNvPr id="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557803" y="2866786"/>
            <a:ext cx="50763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프로젝트 개요</a:t>
            </a:r>
            <a:r>
              <a:rPr lang="en-US" altLang="ko-KR" smtClean="0"/>
              <a:t> 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28688" y="1961867"/>
            <a:ext cx="1180774" cy="1274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>
                <a:solidFill>
                  <a:srgbClr val="F2F2F2"/>
                </a:solidFill>
              </a:rPr>
              <a:t>01</a:t>
            </a: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5277" y="1172224"/>
            <a:ext cx="10281445" cy="462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55277" y="626702"/>
            <a:ext cx="33012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>
                <a:latin typeface="Noto Sans CJK KR Medium"/>
                <a:ea typeface="Noto Sans CJK KR Medium"/>
              </a:rPr>
              <a:t>프로젝트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7347" y="1220187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팀원소개</a:t>
            </a:r>
            <a:endParaRPr lang="ko-KR" altLang="en-US">
              <a:solidFill>
                <a:schemeClr val="bg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25" y="1172224"/>
            <a:ext cx="12175200" cy="108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4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20324"/>
              </p:ext>
            </p:extLst>
          </p:nvPr>
        </p:nvGraphicFramePr>
        <p:xfrm>
          <a:off x="1941065" y="2437418"/>
          <a:ext cx="8309867" cy="344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56">
                  <a:extLst>
                    <a:ext uri="{9D8B030D-6E8A-4147-A177-3AD203B41FA5}">
                      <a16:colId xmlns:a16="http://schemas.microsoft.com/office/drawing/2014/main" val="3137154513"/>
                    </a:ext>
                  </a:extLst>
                </a:gridCol>
                <a:gridCol w="2224967">
                  <a:extLst>
                    <a:ext uri="{9D8B030D-6E8A-4147-A177-3AD203B41FA5}">
                      <a16:colId xmlns:a16="http://schemas.microsoft.com/office/drawing/2014/main" val="2895479734"/>
                    </a:ext>
                  </a:extLst>
                </a:gridCol>
                <a:gridCol w="1682748">
                  <a:extLst>
                    <a:ext uri="{9D8B030D-6E8A-4147-A177-3AD203B41FA5}">
                      <a16:colId xmlns:a16="http://schemas.microsoft.com/office/drawing/2014/main" val="3022972514"/>
                    </a:ext>
                  </a:extLst>
                </a:gridCol>
                <a:gridCol w="3282396">
                  <a:extLst>
                    <a:ext uri="{9D8B030D-6E8A-4147-A177-3AD203B41FA5}">
                      <a16:colId xmlns:a16="http://schemas.microsoft.com/office/drawing/2014/main" val="2807683518"/>
                    </a:ext>
                  </a:extLst>
                </a:gridCol>
              </a:tblGrid>
              <a:tr h="861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이름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C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학번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C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담당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C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역할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32577"/>
                  </a:ext>
                </a:extLst>
              </a:tr>
              <a:tr h="861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김지환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14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자료조사</a:t>
                      </a:r>
                      <a:endParaRPr lang="en-US" altLang="ko-KR" sz="1200" smtClean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기능구현</a:t>
                      </a:r>
                      <a:endParaRPr lang="en-US" altLang="ko-KR" sz="1200" smtClean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지도서비스에 필요한 기능들을 탐색</a:t>
                      </a:r>
                      <a:r>
                        <a:rPr lang="ko-KR" altLang="en-US" sz="1200" baseline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및 구현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35739"/>
                  </a:ext>
                </a:extLst>
              </a:tr>
              <a:tr h="861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신민하</a:t>
                      </a:r>
                      <a:endParaRPr lang="en-US" altLang="ko-KR" sz="1200" smtClean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15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기획</a:t>
                      </a:r>
                      <a:r>
                        <a:rPr lang="en-US" altLang="ko-KR" sz="1200" baseline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baseline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기능구현</a:t>
                      </a:r>
                      <a:r>
                        <a:rPr lang="en-US" altLang="ko-KR" sz="1200" baseline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baseline="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작업물 취합</a:t>
                      </a:r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smtClean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프로젝트 기획 및 구상 </a:t>
                      </a:r>
                      <a:r>
                        <a:rPr lang="en-US" altLang="ko-KR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,</a:t>
                      </a:r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개인별 작업물 취합 </a:t>
                      </a:r>
                      <a:endParaRPr lang="en-US" altLang="ko-KR" sz="1200" smtClean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  <a:p>
                      <a:pPr algn="ctr" latinLnBrk="1"/>
                      <a:endParaRPr lang="en-US" altLang="ko-KR" sz="1200" smtClean="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69464"/>
                  </a:ext>
                </a:extLst>
              </a:tr>
              <a:tr h="861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김병우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15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자료조사</a:t>
                      </a:r>
                      <a:r>
                        <a:rPr lang="en-US" altLang="ko-KR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디자인 및 화면구현</a:t>
                      </a:r>
                      <a:r>
                        <a:rPr lang="en-US" altLang="ko-KR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개발피드백  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기능구현 자료 조사</a:t>
                      </a:r>
                      <a:r>
                        <a:rPr lang="en-US" altLang="ko-KR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, </a:t>
                      </a:r>
                      <a:r>
                        <a:rPr lang="ko-KR" altLang="en-US" sz="1200" smtClean="0"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전체적인 레이아웃 디자인</a:t>
                      </a:r>
                      <a:endParaRPr lang="ko-KR" altLang="en-US" sz="1200"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99271"/>
                  </a:ext>
                </a:extLst>
              </a:tr>
            </a:tbl>
          </a:graphicData>
        </a:graphic>
      </p:graphicFrame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5627307" y="4161314"/>
            <a:ext cx="104295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73368" y="1828800"/>
            <a:ext cx="486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대본</a:t>
            </a:r>
            <a:r>
              <a:rPr lang="en-US" altLang="ko-KR" smtClean="0"/>
              <a:t>: </a:t>
            </a:r>
            <a:r>
              <a:rPr lang="ko-KR" altLang="en-US" smtClean="0"/>
              <a:t>작업방식 </a:t>
            </a:r>
            <a:r>
              <a:rPr lang="en-US" altLang="ko-KR" smtClean="0"/>
              <a:t>, </a:t>
            </a:r>
            <a:r>
              <a:rPr lang="ko-KR" altLang="en-US" smtClean="0"/>
              <a:t>대체로 기능구현은 같이했다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087729" y="2027007"/>
            <a:ext cx="21600" cy="430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55277" y="1172224"/>
            <a:ext cx="10281445" cy="462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955277" y="626702"/>
            <a:ext cx="33012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>
                <a:latin typeface="Noto Sans CJK KR Medium"/>
                <a:ea typeface="Noto Sans CJK KR Medium"/>
              </a:rPr>
              <a:t>프로젝트 개요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87347" y="1220187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선정배경</a:t>
            </a:r>
            <a:endParaRPr lang="ko-KR" altLang="en-US">
              <a:solidFill>
                <a:schemeClr val="bg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525" y="1172224"/>
            <a:ext cx="12175200" cy="108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5" y="2103525"/>
            <a:ext cx="3460550" cy="414896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5285232" y="2528109"/>
            <a:ext cx="661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현재 서비스하고있는 코로나맵 웹사이트</a:t>
            </a:r>
            <a:r>
              <a:rPr lang="en-US" altLang="ko-KR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(https://coronamap.site/)</a:t>
            </a:r>
            <a:r>
              <a:rPr lang="ko-KR" altLang="en-US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</a:t>
            </a: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모티브하여 제작했습니다</a:t>
            </a:r>
            <a:r>
              <a:rPr lang="en-US" altLang="ko-KR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373368" y="1828800"/>
            <a:ext cx="486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대본</a:t>
            </a:r>
            <a:r>
              <a:rPr lang="en-US" altLang="ko-KR" smtClean="0"/>
              <a:t>: </a:t>
            </a:r>
            <a:r>
              <a:rPr lang="ko-KR" altLang="en-US" smtClean="0"/>
              <a:t>왼쪽에 보시는 사진은 현재 서비스하는 코로나맵인데 모티브하였고 기능설명</a:t>
            </a:r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5285232" y="3579224"/>
            <a:ext cx="6611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구현해보고 싶었던 지도서비스의 기능들을 지도 내에 구현하여</a:t>
            </a:r>
            <a:r>
              <a:rPr lang="en-US" altLang="ko-KR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  <a:p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충전소를 차주에게 효율적이고 직관적으로 데이터를 표시하여 </a:t>
            </a:r>
            <a:endParaRPr lang="en-US" altLang="ko-KR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유용하게 쓰일 수 있을거라고 생각하여 선정하게되었습니다</a:t>
            </a:r>
            <a:r>
              <a:rPr lang="en-US" altLang="ko-KR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5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2619036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7" grpId="0"/>
      <p:bldP spid="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14533" y="4628053"/>
            <a:ext cx="611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2. </a:t>
            </a: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지도위에 마커를 클러스터링하여 충전소 위치의 </a:t>
            </a:r>
            <a:r>
              <a:rPr lang="ko-KR" altLang="en-US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직관성</a:t>
            </a: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확보</a:t>
            </a:r>
            <a:endParaRPr lang="en-US" altLang="ko-KR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01345" y="2085269"/>
            <a:ext cx="21600" cy="430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55277" y="1172224"/>
            <a:ext cx="10281445" cy="462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955277" y="626702"/>
            <a:ext cx="33012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>
                <a:latin typeface="Noto Sans CJK KR Medium"/>
                <a:ea typeface="Noto Sans CJK KR Medium"/>
              </a:rPr>
              <a:t>프로젝트 개요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87347" y="122018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주제</a:t>
            </a:r>
            <a:endParaRPr lang="ko-KR" altLang="en-US">
              <a:solidFill>
                <a:schemeClr val="bg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525" y="1172224"/>
            <a:ext cx="12175200" cy="108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4714533" y="3797298"/>
            <a:ext cx="389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r>
              <a:rPr lang="en-US" altLang="ko-KR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GPS</a:t>
            </a: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이용한 현재 위치 </a:t>
            </a: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기반 서비스</a:t>
            </a:r>
            <a:endParaRPr lang="en-US" altLang="ko-KR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714533" y="5457773"/>
            <a:ext cx="683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3. </a:t>
            </a: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데이터포털사이트 공공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API</a:t>
            </a: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</a:t>
            </a: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이용하여 전기차 충전소 위치정보</a:t>
            </a:r>
            <a:endParaRPr lang="en-US" altLang="ko-KR" dirty="0" smtClean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  에 대한 정확성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224743" y="1990524"/>
            <a:ext cx="2408937" cy="4303347"/>
            <a:chOff x="1517351" y="2085269"/>
            <a:chExt cx="2408937" cy="43033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3593" y="5031503"/>
              <a:ext cx="295275" cy="247650"/>
            </a:xfrm>
            <a:prstGeom prst="rect">
              <a:avLst/>
            </a:prstGeom>
          </p:spPr>
        </p:pic>
        <p:sp>
          <p:nvSpPr>
            <p:cNvPr id="99" name="직사각형 98"/>
            <p:cNvSpPr/>
            <p:nvPr/>
          </p:nvSpPr>
          <p:spPr>
            <a:xfrm>
              <a:off x="2615245" y="5031503"/>
              <a:ext cx="295275" cy="247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351" y="2085269"/>
              <a:ext cx="2408937" cy="4303347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78062" y="2461663"/>
              <a:ext cx="2095784" cy="3627956"/>
            </a:xfrm>
            <a:prstGeom prst="rect">
              <a:avLst/>
            </a:prstGeom>
          </p:spPr>
        </p:pic>
        <p:sp>
          <p:nvSpPr>
            <p:cNvPr id="102" name="모서리가 둥근 직사각형 101"/>
            <p:cNvSpPr/>
            <p:nvPr/>
          </p:nvSpPr>
          <p:spPr>
            <a:xfrm>
              <a:off x="1811696" y="6056508"/>
              <a:ext cx="1847849" cy="198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2177659" y="2349718"/>
              <a:ext cx="1067789" cy="11241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" name="모서리가 둥근 직사각형 103"/>
            <p:cNvSpPr/>
            <p:nvPr/>
          </p:nvSpPr>
          <p:spPr>
            <a:xfrm>
              <a:off x="1715655" y="2309599"/>
              <a:ext cx="313293" cy="18954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1850929" y="2207334"/>
              <a:ext cx="291296" cy="19822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3429871" y="2352082"/>
              <a:ext cx="342901" cy="19822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3235095" y="2335851"/>
              <a:ext cx="275109" cy="23068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3429588" y="5956825"/>
              <a:ext cx="342901" cy="19822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1781336" y="2309599"/>
              <a:ext cx="103528" cy="12301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1787794" y="5977218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1787794" y="6057992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1837748" y="6052482"/>
              <a:ext cx="94001" cy="6050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651387" y="5935363"/>
              <a:ext cx="94001" cy="24282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2010536" y="2278031"/>
              <a:ext cx="144110" cy="17219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5" name="모서리가 둥근 직사각형 114"/>
            <p:cNvSpPr/>
            <p:nvPr/>
          </p:nvSpPr>
          <p:spPr>
            <a:xfrm>
              <a:off x="3319863" y="2221492"/>
              <a:ext cx="339682" cy="217507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3228745" y="2349953"/>
              <a:ext cx="56475" cy="55698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3573357" y="2387606"/>
              <a:ext cx="96428" cy="25667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3446800" y="2493706"/>
              <a:ext cx="143629" cy="11342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3573821" y="6062679"/>
              <a:ext cx="143629" cy="11342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3581553" y="2569531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2130819" y="2343998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" name="모서리가 둥근 직사각형 121"/>
            <p:cNvSpPr/>
            <p:nvPr/>
          </p:nvSpPr>
          <p:spPr>
            <a:xfrm>
              <a:off x="2009650" y="2350579"/>
              <a:ext cx="58935" cy="12950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3340627" y="2236899"/>
              <a:ext cx="85559" cy="11672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1679065" y="2346799"/>
              <a:ext cx="208665" cy="7190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1678062" y="2400111"/>
              <a:ext cx="208665" cy="7190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3503245" y="2383411"/>
              <a:ext cx="187092" cy="175325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3307482" y="2256471"/>
              <a:ext cx="154984" cy="105321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1822754" y="2210206"/>
              <a:ext cx="58935" cy="12950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1769654" y="2244847"/>
              <a:ext cx="58935" cy="129503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0" name="모서리가 둥근 직사각형 129"/>
            <p:cNvSpPr/>
            <p:nvPr/>
          </p:nvSpPr>
          <p:spPr>
            <a:xfrm>
              <a:off x="3380787" y="2313418"/>
              <a:ext cx="106948" cy="105321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615982" y="2341887"/>
              <a:ext cx="144258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3304668" y="2281066"/>
              <a:ext cx="56672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3307482" y="2208638"/>
              <a:ext cx="342901" cy="19822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3324242" y="2402129"/>
              <a:ext cx="346719" cy="194032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3423162" y="2378576"/>
              <a:ext cx="112129" cy="109078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3640282" y="2310612"/>
              <a:ext cx="112129" cy="109078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3606629" y="2283059"/>
              <a:ext cx="128664" cy="99022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3625102" y="2342327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1729359" y="2269498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1689413" y="2324037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1696957" y="2308135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1707024" y="2295414"/>
              <a:ext cx="52103" cy="5453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1736465" y="2258904"/>
              <a:ext cx="135836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1716731" y="2281263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1783398" y="2231884"/>
              <a:ext cx="45719" cy="54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1716731" y="2276637"/>
              <a:ext cx="45719" cy="54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1764935" y="2238331"/>
              <a:ext cx="45719" cy="54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2026799" y="2298879"/>
              <a:ext cx="144110" cy="172194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2118415" y="2419142"/>
              <a:ext cx="85559" cy="186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2114557" y="2334482"/>
              <a:ext cx="85559" cy="7107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2133755" y="2321659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1748554" y="2249368"/>
              <a:ext cx="45719" cy="54000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1774497" y="2233812"/>
              <a:ext cx="224890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90402" y="2224283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3296166" y="2290132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3292398" y="2298879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3286965" y="2307900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8" name="모서리가 둥근 직사각형 157"/>
            <p:cNvSpPr/>
            <p:nvPr/>
          </p:nvSpPr>
          <p:spPr>
            <a:xfrm>
              <a:off x="3686948" y="2333346"/>
              <a:ext cx="76889" cy="77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3611938" y="2244712"/>
              <a:ext cx="76889" cy="77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0" name="모서리가 둥근 직사각형 159"/>
            <p:cNvSpPr/>
            <p:nvPr/>
          </p:nvSpPr>
          <p:spPr>
            <a:xfrm>
              <a:off x="3276553" y="2326982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1" name="모서리가 둥근 직사각형 160"/>
            <p:cNvSpPr/>
            <p:nvPr/>
          </p:nvSpPr>
          <p:spPr>
            <a:xfrm>
              <a:off x="3273378" y="2320632"/>
              <a:ext cx="45719" cy="45719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2" name="모서리가 둥근 직사각형 161"/>
            <p:cNvSpPr/>
            <p:nvPr/>
          </p:nvSpPr>
          <p:spPr>
            <a:xfrm>
              <a:off x="3573834" y="2235182"/>
              <a:ext cx="76889" cy="77456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3665967" y="2256471"/>
              <a:ext cx="45719" cy="63408"/>
            </a:xfrm>
            <a:prstGeom prst="roundRect">
              <a:avLst>
                <a:gd name="adj" fmla="val 16667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4" name="1/2 액자 163"/>
            <p:cNvSpPr/>
            <p:nvPr/>
          </p:nvSpPr>
          <p:spPr>
            <a:xfrm rot="5400000">
              <a:off x="3615718" y="2333563"/>
              <a:ext cx="157462" cy="94950"/>
            </a:xfrm>
            <a:prstGeom prst="halfFrame">
              <a:avLst>
                <a:gd name="adj1" fmla="val 17782"/>
                <a:gd name="adj2" fmla="val 3333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5" name="원형 164"/>
            <p:cNvSpPr/>
            <p:nvPr/>
          </p:nvSpPr>
          <p:spPr>
            <a:xfrm rot="4854038">
              <a:off x="3379810" y="2210107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원형 165"/>
            <p:cNvSpPr/>
            <p:nvPr/>
          </p:nvSpPr>
          <p:spPr>
            <a:xfrm>
              <a:off x="1671034" y="2210206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원형 166"/>
            <p:cNvSpPr/>
            <p:nvPr/>
          </p:nvSpPr>
          <p:spPr>
            <a:xfrm rot="14647564">
              <a:off x="1672358" y="5864514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원형 167"/>
            <p:cNvSpPr/>
            <p:nvPr/>
          </p:nvSpPr>
          <p:spPr>
            <a:xfrm rot="11367372">
              <a:off x="3393348" y="5862244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9" name="원형 168"/>
            <p:cNvSpPr/>
            <p:nvPr/>
          </p:nvSpPr>
          <p:spPr>
            <a:xfrm rot="17635284">
              <a:off x="1674263" y="5865329"/>
              <a:ext cx="394977" cy="388529"/>
            </a:xfrm>
            <a:prstGeom prst="pie">
              <a:avLst>
                <a:gd name="adj1" fmla="val 11672046"/>
                <a:gd name="adj2" fmla="val 16041243"/>
              </a:avLst>
            </a:prstGeom>
            <a:solidFill>
              <a:srgbClr val="9AA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007559" y="5382781"/>
              <a:ext cx="14994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전기차 충전소 지도 서비스</a:t>
              </a:r>
              <a:endParaRPr lang="ko-KR" altLang="en-US" sz="9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868499" y="5688877"/>
              <a:ext cx="16416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Electric Car INFO</a:t>
              </a:r>
              <a:endParaRPr lang="ko-KR" altLang="en-US" sz="7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652397" y="2261474"/>
            <a:ext cx="637311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API</a:t>
            </a:r>
            <a:r>
              <a:rPr lang="ko-KR" altLang="en-US" sz="23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</a:t>
            </a:r>
            <a:r>
              <a:rPr lang="ko-KR" altLang="en-US" sz="23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30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적용하여 </a:t>
            </a:r>
            <a:r>
              <a:rPr lang="ko-KR" altLang="en-US" sz="230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지도서비스를 구현하여 사용자에게 편의성을 제공하는 네이티브앱 제작</a:t>
            </a:r>
            <a:endParaRPr lang="en-US" altLang="ko-KR" sz="23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6" name="자유형 85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6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280286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 animBg="1"/>
      <p:bldP spid="95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5277" y="1172224"/>
            <a:ext cx="10281445" cy="462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55277" y="626702"/>
            <a:ext cx="33012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>
                <a:latin typeface="Noto Sans CJK KR Medium"/>
                <a:ea typeface="Noto Sans CJK KR Medium"/>
              </a:rPr>
              <a:t>프로젝트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7347" y="1220187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  <a:latin typeface="Noto Sans CJK KR Medium"/>
                <a:ea typeface="Noto Sans CJK KR Medium"/>
              </a:rPr>
              <a:t>개발환경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66" y="5298094"/>
            <a:ext cx="18740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latin typeface="Noto Sans CJK KR Medium"/>
                <a:ea typeface="Noto Sans CJK KR Medium"/>
              </a:rPr>
              <a:t>안드로이드 스튜디오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69784" y="5298095"/>
            <a:ext cx="8068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latin typeface="Noto Sans CJK KR Medium"/>
                <a:ea typeface="Noto Sans CJK KR Medium"/>
              </a:rPr>
              <a:t>자바</a:t>
            </a:r>
          </a:p>
        </p:txBody>
      </p:sp>
      <p:sp>
        <p:nvSpPr>
          <p:cNvPr id="15" name="직사각형 14"/>
          <p:cNvSpPr/>
          <p:nvPr/>
        </p:nvSpPr>
        <p:spPr>
          <a:xfrm rot="5400000">
            <a:off x="5869099" y="3866002"/>
            <a:ext cx="3600450" cy="18002"/>
          </a:xfrm>
          <a:prstGeom prst="rect">
            <a:avLst/>
          </a:prstGeom>
          <a:solidFill>
            <a:schemeClr val="lt1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309555" y="5298095"/>
            <a:ext cx="148828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smtClean="0">
                <a:latin typeface="Noto Sans CJK KR Medium"/>
                <a:ea typeface="Noto Sans CJK KR Medium"/>
              </a:rPr>
              <a:t>구글 </a:t>
            </a:r>
            <a:r>
              <a:rPr lang="ko-KR" altLang="en-US" sz="1500">
                <a:latin typeface="Noto Sans CJK KR Medium"/>
                <a:ea typeface="Noto Sans CJK KR Medium"/>
              </a:rPr>
              <a:t>지도 </a:t>
            </a:r>
            <a:r>
              <a:rPr lang="en-US" altLang="ko-KR" sz="1500">
                <a:latin typeface="Noto Sans CJK KR Medium"/>
                <a:ea typeface="Noto Sans CJK KR Medium"/>
              </a:rPr>
              <a:t>API</a:t>
            </a:r>
            <a:endParaRPr lang="ko-KR" altLang="en-US" sz="1500">
              <a:latin typeface="Noto Sans CJK KR Medium"/>
              <a:ea typeface="Noto Sans CJK KR Medium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2929" y="2074114"/>
            <a:ext cx="647863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Noto Sans CJK KR Medium"/>
                <a:ea typeface="Noto Sans CJK KR Medium"/>
              </a:rPr>
              <a:t>S/W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34995" y="2074114"/>
            <a:ext cx="1061150" cy="36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Noto Sans CJK KR Medium"/>
                <a:ea typeface="Noto Sans CJK KR Medium"/>
              </a:rPr>
              <a:t>개발언어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588" y="2778320"/>
            <a:ext cx="1751961" cy="19141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3444" y="2537509"/>
            <a:ext cx="2309094" cy="23090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1852" y="3550014"/>
            <a:ext cx="1341837" cy="5699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60830" y="5292296"/>
            <a:ext cx="14028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latin typeface="Noto Sans CJK KR Medium"/>
                <a:ea typeface="Noto Sans CJK KR Medium"/>
              </a:rPr>
              <a:t>공공데이터</a:t>
            </a:r>
            <a:r>
              <a:rPr lang="en-US" altLang="ko-KR" sz="1500">
                <a:latin typeface="Noto Sans CJK KR Medium"/>
                <a:ea typeface="Noto Sans CJK KR Medium"/>
              </a:rPr>
              <a:t> API</a:t>
            </a:r>
            <a:endParaRPr lang="ko-KR" altLang="en-US" sz="1500">
              <a:latin typeface="Noto Sans CJK KR Medium"/>
              <a:ea typeface="Noto Sans CJK KR Mediu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25" y="1172224"/>
            <a:ext cx="12175200" cy="108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676" y="3253211"/>
            <a:ext cx="1906647" cy="101052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87508" y="5298095"/>
            <a:ext cx="8068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smtClean="0">
                <a:latin typeface="Noto Sans CJK KR Medium"/>
                <a:ea typeface="Noto Sans CJK KR Medium"/>
              </a:rPr>
              <a:t>PHP</a:t>
            </a:r>
            <a:endParaRPr lang="ko-KR" altLang="en-US" sz="1500">
              <a:latin typeface="Noto Sans CJK KR Medium"/>
              <a:ea typeface="Noto Sans CJK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5" y="3550014"/>
            <a:ext cx="1333568" cy="56991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106152" y="5292295"/>
            <a:ext cx="77302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smtClean="0">
                <a:latin typeface="Noto Sans CJK KR Medium"/>
                <a:ea typeface="Noto Sans CJK KR Medium"/>
              </a:rPr>
              <a:t>카페</a:t>
            </a:r>
            <a:r>
              <a:rPr lang="en-US" altLang="ko-KR" sz="1500" smtClean="0">
                <a:latin typeface="Noto Sans CJK KR Medium"/>
                <a:ea typeface="Noto Sans CJK KR Medium"/>
              </a:rPr>
              <a:t>24</a:t>
            </a:r>
            <a:endParaRPr lang="ko-KR" altLang="en-US" sz="1500">
              <a:latin typeface="Noto Sans CJK KR Medium"/>
              <a:ea typeface="Noto Sans CJK KR Mediu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28" y="2778320"/>
            <a:ext cx="1929451" cy="1929451"/>
          </a:xfrm>
          <a:prstGeom prst="rect">
            <a:avLst/>
          </a:prstGeom>
        </p:spPr>
      </p:pic>
      <p:sp>
        <p:nvSpPr>
          <p:cNvPr id="29" name="자유형 28"/>
          <p:cNvSpPr/>
          <p:nvPr/>
        </p:nvSpPr>
        <p:spPr>
          <a:xfrm>
            <a:off x="10751475" y="5678590"/>
            <a:ext cx="1440525" cy="598385"/>
          </a:xfrm>
          <a:custGeom>
            <a:avLst/>
            <a:gdLst>
              <a:gd name="connsiteX0" fmla="*/ 361105 w 1345202"/>
              <a:gd name="connsiteY0" fmla="*/ 0 h 722210"/>
              <a:gd name="connsiteX1" fmla="*/ 1345202 w 1345202"/>
              <a:gd name="connsiteY1" fmla="*/ 0 h 722210"/>
              <a:gd name="connsiteX2" fmla="*/ 1345202 w 1345202"/>
              <a:gd name="connsiteY2" fmla="*/ 722210 h 722210"/>
              <a:gd name="connsiteX3" fmla="*/ 361105 w 1345202"/>
              <a:gd name="connsiteY3" fmla="*/ 722210 h 722210"/>
              <a:gd name="connsiteX4" fmla="*/ 0 w 1345202"/>
              <a:gd name="connsiteY4" fmla="*/ 361105 h 722210"/>
              <a:gd name="connsiteX5" fmla="*/ 361105 w 1345202"/>
              <a:gd name="connsiteY5" fmla="*/ 0 h 72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202" h="722210">
                <a:moveTo>
                  <a:pt x="361105" y="0"/>
                </a:moveTo>
                <a:lnTo>
                  <a:pt x="1345202" y="0"/>
                </a:lnTo>
                <a:lnTo>
                  <a:pt x="1345202" y="722210"/>
                </a:lnTo>
                <a:lnTo>
                  <a:pt x="361105" y="722210"/>
                </a:lnTo>
                <a:cubicBezTo>
                  <a:pt x="161672" y="722210"/>
                  <a:pt x="0" y="560538"/>
                  <a:pt x="0" y="361105"/>
                </a:cubicBezTo>
                <a:cubicBezTo>
                  <a:pt x="0" y="161672"/>
                  <a:pt x="161672" y="0"/>
                  <a:pt x="36110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380198" y="5777727"/>
            <a:ext cx="52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mtClean="0">
                <a:solidFill>
                  <a:schemeClr val="bg1"/>
                </a:solidFill>
                <a:latin typeface="Noto Sans CJK KR Black"/>
                <a:ea typeface="Noto Sans CJK KR Black"/>
              </a:rPr>
              <a:t>7</a:t>
            </a:r>
            <a:endParaRPr lang="ko-KR" altLang="en-US" sz="20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 animBg="1"/>
      <p:bldP spid="18" grpId="0"/>
      <p:bldP spid="19" grpId="0"/>
      <p:bldP spid="20" grpId="0"/>
      <p:bldP spid="17" grpId="0"/>
      <p:bldP spid="21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7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/>
          <p:cNvGrpSpPr/>
          <p:nvPr/>
        </p:nvGrpSpPr>
        <p:grpSpPr>
          <a:xfrm flipV="1">
            <a:off x="1143956" y="5121908"/>
            <a:ext cx="10192052" cy="36004"/>
            <a:chOff x="1717587" y="7938378"/>
            <a:chExt cx="22485948" cy="20848"/>
          </a:xfrm>
        </p:grpSpPr>
        <p:pic>
          <p:nvPicPr>
            <p:cNvPr id="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628688" y="1961867"/>
            <a:ext cx="1180774" cy="155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>
                <a:solidFill>
                  <a:srgbClr val="F2F2F2"/>
                </a:solidFill>
              </a:rPr>
              <a:t>02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57803" y="2866786"/>
            <a:ext cx="50763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smtClean="0">
                <a:solidFill>
                  <a:schemeClr val="bg1"/>
                </a:solidFill>
                <a:latin typeface="Noto Sans CJK KR Medium"/>
                <a:ea typeface="Noto Sans CJK KR Medium"/>
              </a:rPr>
              <a:t>시스템 분석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endParaRPr lang="en-US" altLang="ko-KR">
              <a:solidFill>
                <a:schemeClr val="bg1"/>
              </a:solidFill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타원 7"/>
          <p:cNvSpPr/>
          <p:nvPr/>
        </p:nvSpPr>
        <p:spPr>
          <a:xfrm>
            <a:off x="5122095" y="2449744"/>
            <a:ext cx="1947809" cy="1958511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TextBox 8"/>
          <p:cNvSpPr txBox="1"/>
          <p:nvPr/>
        </p:nvSpPr>
        <p:spPr>
          <a:xfrm>
            <a:off x="4756455" y="2948691"/>
            <a:ext cx="26790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solidFill>
                  <a:srgbClr val="FFFFFF"/>
                </a:solidFill>
                <a:latin typeface="Noto Sans CJK KR Medium"/>
                <a:ea typeface="Noto Sans CJK KR Medium"/>
              </a:rPr>
              <a:t>전기차 </a:t>
            </a:r>
          </a:p>
          <a:p>
            <a:pPr algn="ctr">
              <a:defRPr/>
            </a:pPr>
            <a:r>
              <a:rPr lang="ko-KR" altLang="en-US" sz="3000">
                <a:solidFill>
                  <a:srgbClr val="FFFFFF"/>
                </a:solidFill>
                <a:latin typeface="Noto Sans CJK KR Medium"/>
                <a:ea typeface="Noto Sans CJK KR Medium"/>
              </a:rPr>
              <a:t>인포</a:t>
            </a:r>
          </a:p>
          <a:p>
            <a:pPr>
              <a:defRPr/>
            </a:pPr>
            <a:endParaRPr lang="ko-KR" altLang="en-US" sz="3000"/>
          </a:p>
        </p:txBody>
      </p:sp>
      <p:sp>
        <p:nvSpPr>
          <p:cNvPr id="10" name="직사각형 9"/>
          <p:cNvSpPr/>
          <p:nvPr/>
        </p:nvSpPr>
        <p:spPr>
          <a:xfrm>
            <a:off x="1202744" y="2190214"/>
            <a:ext cx="3690512" cy="5190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검색</a:t>
            </a:r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98744" y="2190214"/>
            <a:ext cx="3690512" cy="5190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정보</a:t>
            </a:r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02744" y="5724525"/>
            <a:ext cx="3690512" cy="5190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위치기반</a:t>
            </a:r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98744" y="5724526"/>
            <a:ext cx="3690512" cy="5190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직관성</a:t>
            </a:r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68742" y="158225"/>
            <a:ext cx="1958514" cy="19585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6314" y="158225"/>
            <a:ext cx="2055372" cy="19844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77257" y="3598631"/>
            <a:ext cx="2149999" cy="20521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36289" y="3773122"/>
            <a:ext cx="2615422" cy="1877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한컴오피스">
  <a:themeElements>
    <a:clrScheme name="나래">
      <a:dk1>
        <a:srgbClr val="000000"/>
      </a:dk1>
      <a:lt1>
        <a:srgbClr val="FFFFFF"/>
      </a:lt1>
      <a:dk2>
        <a:srgbClr val="3337D5"/>
      </a:dk2>
      <a:lt2>
        <a:srgbClr val="2B9DD7"/>
      </a:lt2>
      <a:accent1>
        <a:srgbClr val="337CD6"/>
      </a:accent1>
      <a:accent2>
        <a:srgbClr val="3333FF"/>
      </a:accent2>
      <a:accent3>
        <a:srgbClr val="99CCFF"/>
      </a:accent3>
      <a:accent4>
        <a:srgbClr val="C8E3FF"/>
      </a:accent4>
      <a:accent5>
        <a:srgbClr val="66C408"/>
      </a:accent5>
      <a:accent6>
        <a:srgbClr val="FF6F00"/>
      </a:accent6>
      <a:hlink>
        <a:srgbClr val="B0D6F6"/>
      </a:hlink>
      <a:folHlink>
        <a:srgbClr val="7FA9FD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536</Words>
  <Application>Microsoft Office PowerPoint</Application>
  <PresentationFormat>와이드스크린</PresentationFormat>
  <Paragraphs>224</Paragraphs>
  <Slides>28</Slides>
  <Notes>4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Noto Sans CJK KR Medium</vt:lpstr>
      <vt:lpstr>Calibri</vt:lpstr>
      <vt:lpstr>맑은 고딕</vt:lpstr>
      <vt:lpstr>나눔고딕</vt:lpstr>
      <vt:lpstr>Arial</vt:lpstr>
      <vt:lpstr>Noto Sans CJK KR Black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aldla</dc:creator>
  <cp:lastModifiedBy>SMH</cp:lastModifiedBy>
  <cp:revision>217</cp:revision>
  <dcterms:created xsi:type="dcterms:W3CDTF">2020-10-16T06:31:16Z</dcterms:created>
  <dcterms:modified xsi:type="dcterms:W3CDTF">2020-12-13T06:00:11Z</dcterms:modified>
  <cp:version>1100.0100.01</cp:version>
</cp:coreProperties>
</file>